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6" r:id="rId7"/>
    <p:sldId id="270" r:id="rId8"/>
    <p:sldId id="271" r:id="rId9"/>
    <p:sldId id="259" r:id="rId10"/>
    <p:sldId id="267" r:id="rId11"/>
    <p:sldId id="273" r:id="rId12"/>
    <p:sldId id="262" r:id="rId13"/>
    <p:sldId id="274" r:id="rId14"/>
    <p:sldId id="269" r:id="rId15"/>
    <p:sldId id="272" r:id="rId16"/>
    <p:sldId id="275"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C4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B4166E-168D-4519-B2A5-2EB12FD2AFBC}" v="2" dt="2022-06-10T19:02:38.692"/>
    <p1510:client id="{498A6404-F097-4430-83DE-9E1A03B77784}" v="74" dt="2022-06-10T18:45:21.444"/>
    <p1510:client id="{CAA66AC1-F3D4-B28F-BD78-150FA3E1CC98}" v="10" dt="2022-06-10T18:48:22.0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ning, David" userId="S::da.manning@northeastern.edu::2c699478-25b1-4314-b601-d791c52dadc9" providerId="AD" clId="Web-{498A6404-F097-4430-83DE-9E1A03B77784}"/>
    <pc:docChg chg="modSld">
      <pc:chgData name="Manning, David" userId="S::da.manning@northeastern.edu::2c699478-25b1-4314-b601-d791c52dadc9" providerId="AD" clId="Web-{498A6404-F097-4430-83DE-9E1A03B77784}" dt="2022-06-10T18:45:21.444" v="59" actId="1076"/>
      <pc:docMkLst>
        <pc:docMk/>
      </pc:docMkLst>
      <pc:sldChg chg="addSp modSp">
        <pc:chgData name="Manning, David" userId="S::da.manning@northeastern.edu::2c699478-25b1-4314-b601-d791c52dadc9" providerId="AD" clId="Web-{498A6404-F097-4430-83DE-9E1A03B77784}" dt="2022-06-10T18:45:21.444" v="59" actId="1076"/>
        <pc:sldMkLst>
          <pc:docMk/>
          <pc:sldMk cId="3342866007" sldId="256"/>
        </pc:sldMkLst>
        <pc:spChg chg="mod">
          <ac:chgData name="Manning, David" userId="S::da.manning@northeastern.edu::2c699478-25b1-4314-b601-d791c52dadc9" providerId="AD" clId="Web-{498A6404-F097-4430-83DE-9E1A03B77784}" dt="2022-06-10T18:45:16.506" v="57" actId="1076"/>
          <ac:spMkLst>
            <pc:docMk/>
            <pc:sldMk cId="3342866007" sldId="256"/>
            <ac:spMk id="5" creationId="{50967487-0CFD-5A8B-10BE-A1C5B9332884}"/>
          </ac:spMkLst>
        </pc:spChg>
        <pc:spChg chg="mod">
          <ac:chgData name="Manning, David" userId="S::da.manning@northeastern.edu::2c699478-25b1-4314-b601-d791c52dadc9" providerId="AD" clId="Web-{498A6404-F097-4430-83DE-9E1A03B77784}" dt="2022-06-10T18:45:21.444" v="59" actId="1076"/>
          <ac:spMkLst>
            <pc:docMk/>
            <pc:sldMk cId="3342866007" sldId="256"/>
            <ac:spMk id="6" creationId="{AAE056E5-7A16-466D-ACDB-A3ADE0F295CA}"/>
          </ac:spMkLst>
        </pc:spChg>
        <pc:picChg chg="mod">
          <ac:chgData name="Manning, David" userId="S::da.manning@northeastern.edu::2c699478-25b1-4314-b601-d791c52dadc9" providerId="AD" clId="Web-{498A6404-F097-4430-83DE-9E1A03B77784}" dt="2022-06-10T18:45:21.428" v="58" actId="1076"/>
          <ac:picMkLst>
            <pc:docMk/>
            <pc:sldMk cId="3342866007" sldId="256"/>
            <ac:picMk id="9" creationId="{FA1BFC37-5C99-4105-A257-FEDCA62C541E}"/>
          </ac:picMkLst>
        </pc:picChg>
        <pc:cxnChg chg="add mod">
          <ac:chgData name="Manning, David" userId="S::da.manning@northeastern.edu::2c699478-25b1-4314-b601-d791c52dadc9" providerId="AD" clId="Web-{498A6404-F097-4430-83DE-9E1A03B77784}" dt="2022-06-10T18:45:11.381" v="56" actId="1076"/>
          <ac:cxnSpMkLst>
            <pc:docMk/>
            <pc:sldMk cId="3342866007" sldId="256"/>
            <ac:cxnSpMk id="2" creationId="{36D5C213-E09C-2F22-2EC5-F547ABD41F28}"/>
          </ac:cxnSpMkLst>
        </pc:cxnChg>
      </pc:sldChg>
      <pc:sldChg chg="modSp">
        <pc:chgData name="Manning, David" userId="S::da.manning@northeastern.edu::2c699478-25b1-4314-b601-d791c52dadc9" providerId="AD" clId="Web-{498A6404-F097-4430-83DE-9E1A03B77784}" dt="2022-06-10T18:43:53.957" v="28" actId="20577"/>
        <pc:sldMkLst>
          <pc:docMk/>
          <pc:sldMk cId="4274684816" sldId="257"/>
        </pc:sldMkLst>
        <pc:spChg chg="mod">
          <ac:chgData name="Manning, David" userId="S::da.manning@northeastern.edu::2c699478-25b1-4314-b601-d791c52dadc9" providerId="AD" clId="Web-{498A6404-F097-4430-83DE-9E1A03B77784}" dt="2022-06-10T18:43:53.957" v="28" actId="20577"/>
          <ac:spMkLst>
            <pc:docMk/>
            <pc:sldMk cId="4274684816" sldId="257"/>
            <ac:spMk id="10" creationId="{78B8E720-8A61-1062-5D4D-7C6A6EA1BFA5}"/>
          </ac:spMkLst>
        </pc:spChg>
      </pc:sldChg>
      <pc:sldChg chg="addSp delSp">
        <pc:chgData name="Manning, David" userId="S::da.manning@northeastern.edu::2c699478-25b1-4314-b601-d791c52dadc9" providerId="AD" clId="Web-{498A6404-F097-4430-83DE-9E1A03B77784}" dt="2022-06-10T18:44:07.161" v="36"/>
        <pc:sldMkLst>
          <pc:docMk/>
          <pc:sldMk cId="3307949119" sldId="259"/>
        </pc:sldMkLst>
        <pc:spChg chg="add del">
          <ac:chgData name="Manning, David" userId="S::da.manning@northeastern.edu::2c699478-25b1-4314-b601-d791c52dadc9" providerId="AD" clId="Web-{498A6404-F097-4430-83DE-9E1A03B77784}" dt="2022-06-10T18:44:07.036" v="35"/>
          <ac:spMkLst>
            <pc:docMk/>
            <pc:sldMk cId="3307949119" sldId="259"/>
            <ac:spMk id="4" creationId="{E0A53F47-7D8F-2245-5FB9-C8FF1DB352D0}"/>
          </ac:spMkLst>
        </pc:spChg>
        <pc:spChg chg="add">
          <ac:chgData name="Manning, David" userId="S::da.manning@northeastern.edu::2c699478-25b1-4314-b601-d791c52dadc9" providerId="AD" clId="Web-{498A6404-F097-4430-83DE-9E1A03B77784}" dt="2022-06-10T18:44:07.161" v="36"/>
          <ac:spMkLst>
            <pc:docMk/>
            <pc:sldMk cId="3307949119" sldId="259"/>
            <ac:spMk id="11" creationId="{60752C2E-3C93-AC11-B169-899833CDFD9B}"/>
          </ac:spMkLst>
        </pc:spChg>
      </pc:sldChg>
      <pc:sldChg chg="addSp delSp">
        <pc:chgData name="Manning, David" userId="S::da.manning@northeastern.edu::2c699478-25b1-4314-b601-d791c52dadc9" providerId="AD" clId="Web-{498A6404-F097-4430-83DE-9E1A03B77784}" dt="2022-06-10T18:44:15.817" v="42"/>
        <pc:sldMkLst>
          <pc:docMk/>
          <pc:sldMk cId="1015796649" sldId="262"/>
        </pc:sldMkLst>
        <pc:spChg chg="add del">
          <ac:chgData name="Manning, David" userId="S::da.manning@northeastern.edu::2c699478-25b1-4314-b601-d791c52dadc9" providerId="AD" clId="Web-{498A6404-F097-4430-83DE-9E1A03B77784}" dt="2022-06-10T18:44:15.677" v="41"/>
          <ac:spMkLst>
            <pc:docMk/>
            <pc:sldMk cId="1015796649" sldId="262"/>
            <ac:spMk id="4" creationId="{BEF73428-04E6-1136-C3C8-BBF865717303}"/>
          </ac:spMkLst>
        </pc:spChg>
        <pc:spChg chg="add">
          <ac:chgData name="Manning, David" userId="S::da.manning@northeastern.edu::2c699478-25b1-4314-b601-d791c52dadc9" providerId="AD" clId="Web-{498A6404-F097-4430-83DE-9E1A03B77784}" dt="2022-06-10T18:44:15.817" v="42"/>
          <ac:spMkLst>
            <pc:docMk/>
            <pc:sldMk cId="1015796649" sldId="262"/>
            <ac:spMk id="11" creationId="{42804792-9EBA-4EE2-3BF1-28E0EF72B08D}"/>
          </ac:spMkLst>
        </pc:spChg>
      </pc:sldChg>
      <pc:sldChg chg="addSp delSp">
        <pc:chgData name="Manning, David" userId="S::da.manning@northeastern.edu::2c699478-25b1-4314-b601-d791c52dadc9" providerId="AD" clId="Web-{498A6404-F097-4430-83DE-9E1A03B77784}" dt="2022-06-10T18:43:57.223" v="30"/>
        <pc:sldMkLst>
          <pc:docMk/>
          <pc:sldMk cId="2282662138" sldId="266"/>
        </pc:sldMkLst>
        <pc:spChg chg="add del">
          <ac:chgData name="Manning, David" userId="S::da.manning@northeastern.edu::2c699478-25b1-4314-b601-d791c52dadc9" providerId="AD" clId="Web-{498A6404-F097-4430-83DE-9E1A03B77784}" dt="2022-06-10T18:43:57.020" v="29"/>
          <ac:spMkLst>
            <pc:docMk/>
            <pc:sldMk cId="2282662138" sldId="266"/>
            <ac:spMk id="4" creationId="{E6F4992D-B8C2-2A54-E86F-AFCFA9AC3277}"/>
          </ac:spMkLst>
        </pc:spChg>
        <pc:spChg chg="add">
          <ac:chgData name="Manning, David" userId="S::da.manning@northeastern.edu::2c699478-25b1-4314-b601-d791c52dadc9" providerId="AD" clId="Web-{498A6404-F097-4430-83DE-9E1A03B77784}" dt="2022-06-10T18:43:57.223" v="30"/>
          <ac:spMkLst>
            <pc:docMk/>
            <pc:sldMk cId="2282662138" sldId="266"/>
            <ac:spMk id="5" creationId="{F9B4B4D5-DB31-B703-BD30-F5B0BAD30347}"/>
          </ac:spMkLst>
        </pc:spChg>
      </pc:sldChg>
      <pc:sldChg chg="addSp delSp">
        <pc:chgData name="Manning, David" userId="S::da.manning@northeastern.edu::2c699478-25b1-4314-b601-d791c52dadc9" providerId="AD" clId="Web-{498A6404-F097-4430-83DE-9E1A03B77784}" dt="2022-06-10T18:44:09.880" v="38"/>
        <pc:sldMkLst>
          <pc:docMk/>
          <pc:sldMk cId="2507816707" sldId="267"/>
        </pc:sldMkLst>
        <pc:spChg chg="add del">
          <ac:chgData name="Manning, David" userId="S::da.manning@northeastern.edu::2c699478-25b1-4314-b601-d791c52dadc9" providerId="AD" clId="Web-{498A6404-F097-4430-83DE-9E1A03B77784}" dt="2022-06-10T18:44:09.645" v="37"/>
          <ac:spMkLst>
            <pc:docMk/>
            <pc:sldMk cId="2507816707" sldId="267"/>
            <ac:spMk id="4" creationId="{CE61F1CB-52A3-EFA6-8902-6C00C72987E1}"/>
          </ac:spMkLst>
        </pc:spChg>
        <pc:spChg chg="add">
          <ac:chgData name="Manning, David" userId="S::da.manning@northeastern.edu::2c699478-25b1-4314-b601-d791c52dadc9" providerId="AD" clId="Web-{498A6404-F097-4430-83DE-9E1A03B77784}" dt="2022-06-10T18:44:09.880" v="38"/>
          <ac:spMkLst>
            <pc:docMk/>
            <pc:sldMk cId="2507816707" sldId="267"/>
            <ac:spMk id="11" creationId="{21025AE8-5049-E76D-E44E-35F9AACD9B98}"/>
          </ac:spMkLst>
        </pc:spChg>
      </pc:sldChg>
      <pc:sldChg chg="addSp delSp">
        <pc:chgData name="Manning, David" userId="S::da.manning@northeastern.edu::2c699478-25b1-4314-b601-d791c52dadc9" providerId="AD" clId="Web-{498A6404-F097-4430-83DE-9E1A03B77784}" dt="2022-06-10T18:44:21.161" v="46"/>
        <pc:sldMkLst>
          <pc:docMk/>
          <pc:sldMk cId="2255673949" sldId="269"/>
        </pc:sldMkLst>
        <pc:spChg chg="add del">
          <ac:chgData name="Manning, David" userId="S::da.manning@northeastern.edu::2c699478-25b1-4314-b601-d791c52dadc9" providerId="AD" clId="Web-{498A6404-F097-4430-83DE-9E1A03B77784}" dt="2022-06-10T18:44:21.005" v="45"/>
          <ac:spMkLst>
            <pc:docMk/>
            <pc:sldMk cId="2255673949" sldId="269"/>
            <ac:spMk id="4" creationId="{043A20CA-ABEB-295A-183B-D5A246563823}"/>
          </ac:spMkLst>
        </pc:spChg>
        <pc:spChg chg="add">
          <ac:chgData name="Manning, David" userId="S::da.manning@northeastern.edu::2c699478-25b1-4314-b601-d791c52dadc9" providerId="AD" clId="Web-{498A6404-F097-4430-83DE-9E1A03B77784}" dt="2022-06-10T18:44:21.161" v="46"/>
          <ac:spMkLst>
            <pc:docMk/>
            <pc:sldMk cId="2255673949" sldId="269"/>
            <ac:spMk id="11" creationId="{F579AFB8-92FA-4119-5CEF-23B4696A9972}"/>
          </ac:spMkLst>
        </pc:spChg>
      </pc:sldChg>
      <pc:sldChg chg="addSp delSp">
        <pc:chgData name="Manning, David" userId="S::da.manning@northeastern.edu::2c699478-25b1-4314-b601-d791c52dadc9" providerId="AD" clId="Web-{498A6404-F097-4430-83DE-9E1A03B77784}" dt="2022-06-10T18:44:00.207" v="32"/>
        <pc:sldMkLst>
          <pc:docMk/>
          <pc:sldMk cId="3551326689" sldId="270"/>
        </pc:sldMkLst>
        <pc:spChg chg="add del">
          <ac:chgData name="Manning, David" userId="S::da.manning@northeastern.edu::2c699478-25b1-4314-b601-d791c52dadc9" providerId="AD" clId="Web-{498A6404-F097-4430-83DE-9E1A03B77784}" dt="2022-06-10T18:44:00.082" v="31"/>
          <ac:spMkLst>
            <pc:docMk/>
            <pc:sldMk cId="3551326689" sldId="270"/>
            <ac:spMk id="4" creationId="{3AC8DFFF-D5DF-1883-B710-C621C0499311}"/>
          </ac:spMkLst>
        </pc:spChg>
        <pc:spChg chg="add">
          <ac:chgData name="Manning, David" userId="S::da.manning@northeastern.edu::2c699478-25b1-4314-b601-d791c52dadc9" providerId="AD" clId="Web-{498A6404-F097-4430-83DE-9E1A03B77784}" dt="2022-06-10T18:44:00.207" v="32"/>
          <ac:spMkLst>
            <pc:docMk/>
            <pc:sldMk cId="3551326689" sldId="270"/>
            <ac:spMk id="5" creationId="{3A6D25CD-3C9B-CCD8-3D7F-653AA9F9A81C}"/>
          </ac:spMkLst>
        </pc:spChg>
      </pc:sldChg>
      <pc:sldChg chg="addSp delSp">
        <pc:chgData name="Manning, David" userId="S::da.manning@northeastern.edu::2c699478-25b1-4314-b601-d791c52dadc9" providerId="AD" clId="Web-{498A6404-F097-4430-83DE-9E1A03B77784}" dt="2022-06-10T18:44:03.051" v="34"/>
        <pc:sldMkLst>
          <pc:docMk/>
          <pc:sldMk cId="1790458416" sldId="271"/>
        </pc:sldMkLst>
        <pc:spChg chg="add del">
          <ac:chgData name="Manning, David" userId="S::da.manning@northeastern.edu::2c699478-25b1-4314-b601-d791c52dadc9" providerId="AD" clId="Web-{498A6404-F097-4430-83DE-9E1A03B77784}" dt="2022-06-10T18:44:02.911" v="33"/>
          <ac:spMkLst>
            <pc:docMk/>
            <pc:sldMk cId="1790458416" sldId="271"/>
            <ac:spMk id="4" creationId="{8B3884BB-7C98-BA83-B5FC-381819865C5A}"/>
          </ac:spMkLst>
        </pc:spChg>
        <pc:spChg chg="add">
          <ac:chgData name="Manning, David" userId="S::da.manning@northeastern.edu::2c699478-25b1-4314-b601-d791c52dadc9" providerId="AD" clId="Web-{498A6404-F097-4430-83DE-9E1A03B77784}" dt="2022-06-10T18:44:03.051" v="34"/>
          <ac:spMkLst>
            <pc:docMk/>
            <pc:sldMk cId="1790458416" sldId="271"/>
            <ac:spMk id="5" creationId="{F22CCD4C-5C4A-2FA5-88BE-C9CB0E90021C}"/>
          </ac:spMkLst>
        </pc:spChg>
      </pc:sldChg>
      <pc:sldChg chg="addSp">
        <pc:chgData name="Manning, David" userId="S::da.manning@northeastern.edu::2c699478-25b1-4314-b601-d791c52dadc9" providerId="AD" clId="Web-{498A6404-F097-4430-83DE-9E1A03B77784}" dt="2022-06-10T18:44:23.255" v="47"/>
        <pc:sldMkLst>
          <pc:docMk/>
          <pc:sldMk cId="2679962063" sldId="272"/>
        </pc:sldMkLst>
        <pc:spChg chg="add">
          <ac:chgData name="Manning, David" userId="S::da.manning@northeastern.edu::2c699478-25b1-4314-b601-d791c52dadc9" providerId="AD" clId="Web-{498A6404-F097-4430-83DE-9E1A03B77784}" dt="2022-06-10T18:44:23.255" v="47"/>
          <ac:spMkLst>
            <pc:docMk/>
            <pc:sldMk cId="2679962063" sldId="272"/>
            <ac:spMk id="4" creationId="{587BD554-10CF-606B-49EB-2E5CF1B8D62B}"/>
          </ac:spMkLst>
        </pc:spChg>
      </pc:sldChg>
      <pc:sldChg chg="addSp delSp">
        <pc:chgData name="Manning, David" userId="S::da.manning@northeastern.edu::2c699478-25b1-4314-b601-d791c52dadc9" providerId="AD" clId="Web-{498A6404-F097-4430-83DE-9E1A03B77784}" dt="2022-06-10T18:44:12.317" v="40"/>
        <pc:sldMkLst>
          <pc:docMk/>
          <pc:sldMk cId="1124054139" sldId="273"/>
        </pc:sldMkLst>
        <pc:spChg chg="add del">
          <ac:chgData name="Manning, David" userId="S::da.manning@northeastern.edu::2c699478-25b1-4314-b601-d791c52dadc9" providerId="AD" clId="Web-{498A6404-F097-4430-83DE-9E1A03B77784}" dt="2022-06-10T18:44:12.176" v="39"/>
          <ac:spMkLst>
            <pc:docMk/>
            <pc:sldMk cId="1124054139" sldId="273"/>
            <ac:spMk id="4" creationId="{7B572E7E-140A-26F0-E57C-F1A1BF5EA2CA}"/>
          </ac:spMkLst>
        </pc:spChg>
        <pc:spChg chg="add">
          <ac:chgData name="Manning, David" userId="S::da.manning@northeastern.edu::2c699478-25b1-4314-b601-d791c52dadc9" providerId="AD" clId="Web-{498A6404-F097-4430-83DE-9E1A03B77784}" dt="2022-06-10T18:44:12.317" v="40"/>
          <ac:spMkLst>
            <pc:docMk/>
            <pc:sldMk cId="1124054139" sldId="273"/>
            <ac:spMk id="11" creationId="{E5777E03-6CAD-9C73-6C51-C03AB41D7C3D}"/>
          </ac:spMkLst>
        </pc:spChg>
      </pc:sldChg>
      <pc:sldChg chg="addSp delSp">
        <pc:chgData name="Manning, David" userId="S::da.manning@northeastern.edu::2c699478-25b1-4314-b601-d791c52dadc9" providerId="AD" clId="Web-{498A6404-F097-4430-83DE-9E1A03B77784}" dt="2022-06-10T18:44:18.598" v="44"/>
        <pc:sldMkLst>
          <pc:docMk/>
          <pc:sldMk cId="4228149475" sldId="274"/>
        </pc:sldMkLst>
        <pc:spChg chg="add del">
          <ac:chgData name="Manning, David" userId="S::da.manning@northeastern.edu::2c699478-25b1-4314-b601-d791c52dadc9" providerId="AD" clId="Web-{498A6404-F097-4430-83DE-9E1A03B77784}" dt="2022-06-10T18:44:18.442" v="43"/>
          <ac:spMkLst>
            <pc:docMk/>
            <pc:sldMk cId="4228149475" sldId="274"/>
            <ac:spMk id="4" creationId="{3697E2DB-CFE6-98F5-34CB-2D720B3F3ECB}"/>
          </ac:spMkLst>
        </pc:spChg>
        <pc:spChg chg="add">
          <ac:chgData name="Manning, David" userId="S::da.manning@northeastern.edu::2c699478-25b1-4314-b601-d791c52dadc9" providerId="AD" clId="Web-{498A6404-F097-4430-83DE-9E1A03B77784}" dt="2022-06-10T18:44:18.598" v="44"/>
          <ac:spMkLst>
            <pc:docMk/>
            <pc:sldMk cId="4228149475" sldId="274"/>
            <ac:spMk id="11" creationId="{A2440680-BBFE-E733-1770-4DE7A331B2D2}"/>
          </ac:spMkLst>
        </pc:spChg>
      </pc:sldChg>
      <pc:sldChg chg="addSp">
        <pc:chgData name="Manning, David" userId="S::da.manning@northeastern.edu::2c699478-25b1-4314-b601-d791c52dadc9" providerId="AD" clId="Web-{498A6404-F097-4430-83DE-9E1A03B77784}" dt="2022-06-10T18:44:25.255" v="48"/>
        <pc:sldMkLst>
          <pc:docMk/>
          <pc:sldMk cId="3769949157" sldId="275"/>
        </pc:sldMkLst>
        <pc:spChg chg="add">
          <ac:chgData name="Manning, David" userId="S::da.manning@northeastern.edu::2c699478-25b1-4314-b601-d791c52dadc9" providerId="AD" clId="Web-{498A6404-F097-4430-83DE-9E1A03B77784}" dt="2022-06-10T18:44:25.255" v="48"/>
          <ac:spMkLst>
            <pc:docMk/>
            <pc:sldMk cId="3769949157" sldId="275"/>
            <ac:spMk id="4" creationId="{80D19942-1F2E-F099-943B-E87DC680BCCD}"/>
          </ac:spMkLst>
        </pc:spChg>
      </pc:sldChg>
    </pc:docChg>
  </pc:docChgLst>
  <pc:docChgLst>
    <pc:chgData name="Park, David" userId="S::d.park@northeastern.edu::7542aadf-b788-47cb-91ba-97e8a345858b" providerId="AD" clId="Web-{CAA66AC1-F3D4-B28F-BD78-150FA3E1CC98}"/>
    <pc:docChg chg="modSld">
      <pc:chgData name="Park, David" userId="S::d.park@northeastern.edu::7542aadf-b788-47cb-91ba-97e8a345858b" providerId="AD" clId="Web-{CAA66AC1-F3D4-B28F-BD78-150FA3E1CC98}" dt="2022-06-10T18:48:21.285" v="6" actId="20577"/>
      <pc:docMkLst>
        <pc:docMk/>
      </pc:docMkLst>
      <pc:sldChg chg="modSp">
        <pc:chgData name="Park, David" userId="S::d.park@northeastern.edu::7542aadf-b788-47cb-91ba-97e8a345858b" providerId="AD" clId="Web-{CAA66AC1-F3D4-B28F-BD78-150FA3E1CC98}" dt="2022-06-10T18:48:21.285" v="6" actId="20577"/>
        <pc:sldMkLst>
          <pc:docMk/>
          <pc:sldMk cId="3342866007" sldId="256"/>
        </pc:sldMkLst>
        <pc:spChg chg="mod">
          <ac:chgData name="Park, David" userId="S::d.park@northeastern.edu::7542aadf-b788-47cb-91ba-97e8a345858b" providerId="AD" clId="Web-{CAA66AC1-F3D4-B28F-BD78-150FA3E1CC98}" dt="2022-06-10T18:48:21.285" v="6" actId="20577"/>
          <ac:spMkLst>
            <pc:docMk/>
            <pc:sldMk cId="3342866007" sldId="256"/>
            <ac:spMk id="5" creationId="{50967487-0CFD-5A8B-10BE-A1C5B9332884}"/>
          </ac:spMkLst>
        </pc:spChg>
      </pc:sldChg>
    </pc:docChg>
  </pc:docChgLst>
  <pc:docChgLst>
    <pc:chgData name="Manning, David" userId="S::da.manning@northeastern.edu::2c699478-25b1-4314-b601-d791c52dadc9" providerId="AD" clId="Web-{28B4166E-168D-4519-B2A5-2EB12FD2AFBC}"/>
    <pc:docChg chg="modSld">
      <pc:chgData name="Manning, David" userId="S::da.manning@northeastern.edu::2c699478-25b1-4314-b601-d791c52dadc9" providerId="AD" clId="Web-{28B4166E-168D-4519-B2A5-2EB12FD2AFBC}" dt="2022-06-10T19:02:38.692" v="1"/>
      <pc:docMkLst>
        <pc:docMk/>
      </pc:docMkLst>
      <pc:sldChg chg="addSp">
        <pc:chgData name="Manning, David" userId="S::da.manning@northeastern.edu::2c699478-25b1-4314-b601-d791c52dadc9" providerId="AD" clId="Web-{28B4166E-168D-4519-B2A5-2EB12FD2AFBC}" dt="2022-06-10T19:02:38.692" v="1"/>
        <pc:sldMkLst>
          <pc:docMk/>
          <pc:sldMk cId="613650704" sldId="265"/>
        </pc:sldMkLst>
        <pc:spChg chg="add">
          <ac:chgData name="Manning, David" userId="S::da.manning@northeastern.edu::2c699478-25b1-4314-b601-d791c52dadc9" providerId="AD" clId="Web-{28B4166E-168D-4519-B2A5-2EB12FD2AFBC}" dt="2022-06-10T19:02:38.692" v="0"/>
          <ac:spMkLst>
            <pc:docMk/>
            <pc:sldMk cId="613650704" sldId="265"/>
            <ac:spMk id="2" creationId="{C22596FB-87F2-052F-51AF-FF4E57451026}"/>
          </ac:spMkLst>
        </pc:spChg>
        <pc:cxnChg chg="add">
          <ac:chgData name="Manning, David" userId="S::da.manning@northeastern.edu::2c699478-25b1-4314-b601-d791c52dadc9" providerId="AD" clId="Web-{28B4166E-168D-4519-B2A5-2EB12FD2AFBC}" dt="2022-06-10T19:02:38.692" v="1"/>
          <ac:cxnSpMkLst>
            <pc:docMk/>
            <pc:sldMk cId="613650704" sldId="265"/>
            <ac:cxnSpMk id="4" creationId="{BB448747-FABF-82B6-F695-48E8B6F7FA30}"/>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A494B-AFCF-48A0-A279-188848B8A1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4703DF-4A00-4054-82DD-140CFDDB3F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D53685-32BB-4451-B46B-47B57BF61E43}"/>
              </a:ext>
            </a:extLst>
          </p:cNvPr>
          <p:cNvSpPr>
            <a:spLocks noGrp="1"/>
          </p:cNvSpPr>
          <p:nvPr>
            <p:ph type="dt" sz="half" idx="10"/>
          </p:nvPr>
        </p:nvSpPr>
        <p:spPr/>
        <p:txBody>
          <a:bodyPr/>
          <a:lstStyle/>
          <a:p>
            <a:fld id="{6A550FEA-C4C4-411A-B1BC-19861DA87F03}" type="datetimeFigureOut">
              <a:rPr lang="en-US" smtClean="0"/>
              <a:t>6/10/2022</a:t>
            </a:fld>
            <a:endParaRPr lang="en-US"/>
          </a:p>
        </p:txBody>
      </p:sp>
      <p:sp>
        <p:nvSpPr>
          <p:cNvPr id="5" name="Footer Placeholder 4">
            <a:extLst>
              <a:ext uri="{FF2B5EF4-FFF2-40B4-BE49-F238E27FC236}">
                <a16:creationId xmlns:a16="http://schemas.microsoft.com/office/drawing/2014/main" id="{A0047652-9AD7-4E28-BEB9-973B9544CB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90242B-0E0B-42E1-921F-D53175E10090}"/>
              </a:ext>
            </a:extLst>
          </p:cNvPr>
          <p:cNvSpPr>
            <a:spLocks noGrp="1"/>
          </p:cNvSpPr>
          <p:nvPr>
            <p:ph type="sldNum" sz="quarter" idx="12"/>
          </p:nvPr>
        </p:nvSpPr>
        <p:spPr/>
        <p:txBody>
          <a:bodyPr/>
          <a:lstStyle/>
          <a:p>
            <a:fld id="{78CCEBC8-6D17-4455-92A0-A26187F8F316}" type="slidenum">
              <a:rPr lang="en-US" smtClean="0"/>
              <a:t>‹#›</a:t>
            </a:fld>
            <a:endParaRPr lang="en-US"/>
          </a:p>
        </p:txBody>
      </p:sp>
    </p:spTree>
    <p:extLst>
      <p:ext uri="{BB962C8B-B14F-4D97-AF65-F5344CB8AC3E}">
        <p14:creationId xmlns:p14="http://schemas.microsoft.com/office/powerpoint/2010/main" val="1070829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61E43-C53B-4518-923C-50CE626C19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172C59-883E-4D72-9792-DC0E30D32D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C5EA2-9BC6-4C74-A0B4-41F0D54841D9}"/>
              </a:ext>
            </a:extLst>
          </p:cNvPr>
          <p:cNvSpPr>
            <a:spLocks noGrp="1"/>
          </p:cNvSpPr>
          <p:nvPr>
            <p:ph type="dt" sz="half" idx="10"/>
          </p:nvPr>
        </p:nvSpPr>
        <p:spPr/>
        <p:txBody>
          <a:bodyPr/>
          <a:lstStyle/>
          <a:p>
            <a:fld id="{6A550FEA-C4C4-411A-B1BC-19861DA87F03}" type="datetimeFigureOut">
              <a:rPr lang="en-US" smtClean="0"/>
              <a:t>6/10/2022</a:t>
            </a:fld>
            <a:endParaRPr lang="en-US"/>
          </a:p>
        </p:txBody>
      </p:sp>
      <p:sp>
        <p:nvSpPr>
          <p:cNvPr id="5" name="Footer Placeholder 4">
            <a:extLst>
              <a:ext uri="{FF2B5EF4-FFF2-40B4-BE49-F238E27FC236}">
                <a16:creationId xmlns:a16="http://schemas.microsoft.com/office/drawing/2014/main" id="{8F080808-6D70-4B80-ACEE-DB9046EA75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1814C7-15CA-42F7-8382-98A002F42CB6}"/>
              </a:ext>
            </a:extLst>
          </p:cNvPr>
          <p:cNvSpPr>
            <a:spLocks noGrp="1"/>
          </p:cNvSpPr>
          <p:nvPr>
            <p:ph type="sldNum" sz="quarter" idx="12"/>
          </p:nvPr>
        </p:nvSpPr>
        <p:spPr/>
        <p:txBody>
          <a:bodyPr/>
          <a:lstStyle/>
          <a:p>
            <a:fld id="{78CCEBC8-6D17-4455-92A0-A26187F8F316}" type="slidenum">
              <a:rPr lang="en-US" smtClean="0"/>
              <a:t>‹#›</a:t>
            </a:fld>
            <a:endParaRPr lang="en-US"/>
          </a:p>
        </p:txBody>
      </p:sp>
    </p:spTree>
    <p:extLst>
      <p:ext uri="{BB962C8B-B14F-4D97-AF65-F5344CB8AC3E}">
        <p14:creationId xmlns:p14="http://schemas.microsoft.com/office/powerpoint/2010/main" val="1059170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E099D-CD1C-41F0-B953-9958913FC7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F60787-4903-4514-BA79-A3C731D080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B8A84C-717F-46E5-A1A7-18885DC4E781}"/>
              </a:ext>
            </a:extLst>
          </p:cNvPr>
          <p:cNvSpPr>
            <a:spLocks noGrp="1"/>
          </p:cNvSpPr>
          <p:nvPr>
            <p:ph type="dt" sz="half" idx="10"/>
          </p:nvPr>
        </p:nvSpPr>
        <p:spPr/>
        <p:txBody>
          <a:bodyPr/>
          <a:lstStyle/>
          <a:p>
            <a:fld id="{6A550FEA-C4C4-411A-B1BC-19861DA87F03}" type="datetimeFigureOut">
              <a:rPr lang="en-US" smtClean="0"/>
              <a:t>6/10/2022</a:t>
            </a:fld>
            <a:endParaRPr lang="en-US"/>
          </a:p>
        </p:txBody>
      </p:sp>
      <p:sp>
        <p:nvSpPr>
          <p:cNvPr id="5" name="Footer Placeholder 4">
            <a:extLst>
              <a:ext uri="{FF2B5EF4-FFF2-40B4-BE49-F238E27FC236}">
                <a16:creationId xmlns:a16="http://schemas.microsoft.com/office/drawing/2014/main" id="{50A736EA-2998-42A6-BD00-CAC319189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3E994A-88AD-4A42-8887-D909C44F015A}"/>
              </a:ext>
            </a:extLst>
          </p:cNvPr>
          <p:cNvSpPr>
            <a:spLocks noGrp="1"/>
          </p:cNvSpPr>
          <p:nvPr>
            <p:ph type="sldNum" sz="quarter" idx="12"/>
          </p:nvPr>
        </p:nvSpPr>
        <p:spPr/>
        <p:txBody>
          <a:bodyPr/>
          <a:lstStyle/>
          <a:p>
            <a:fld id="{78CCEBC8-6D17-4455-92A0-A26187F8F316}" type="slidenum">
              <a:rPr lang="en-US" smtClean="0"/>
              <a:t>‹#›</a:t>
            </a:fld>
            <a:endParaRPr lang="en-US"/>
          </a:p>
        </p:txBody>
      </p:sp>
    </p:spTree>
    <p:extLst>
      <p:ext uri="{BB962C8B-B14F-4D97-AF65-F5344CB8AC3E}">
        <p14:creationId xmlns:p14="http://schemas.microsoft.com/office/powerpoint/2010/main" val="775046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AC506-47A1-4CF4-83C1-7E65F6BB23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391B73-0303-4E07-9A2D-CD3032C280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CFD49E-964B-4AEA-86C3-A85A3FE25FC5}"/>
              </a:ext>
            </a:extLst>
          </p:cNvPr>
          <p:cNvSpPr>
            <a:spLocks noGrp="1"/>
          </p:cNvSpPr>
          <p:nvPr>
            <p:ph type="dt" sz="half" idx="10"/>
          </p:nvPr>
        </p:nvSpPr>
        <p:spPr/>
        <p:txBody>
          <a:bodyPr/>
          <a:lstStyle/>
          <a:p>
            <a:fld id="{6A550FEA-C4C4-411A-B1BC-19861DA87F03}" type="datetimeFigureOut">
              <a:rPr lang="en-US" smtClean="0"/>
              <a:t>6/10/2022</a:t>
            </a:fld>
            <a:endParaRPr lang="en-US"/>
          </a:p>
        </p:txBody>
      </p:sp>
      <p:sp>
        <p:nvSpPr>
          <p:cNvPr id="5" name="Footer Placeholder 4">
            <a:extLst>
              <a:ext uri="{FF2B5EF4-FFF2-40B4-BE49-F238E27FC236}">
                <a16:creationId xmlns:a16="http://schemas.microsoft.com/office/drawing/2014/main" id="{DB9E6BE4-184B-49DD-B23F-BAEF6CA757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1336B7-0945-4249-A447-84D0EC1D699D}"/>
              </a:ext>
            </a:extLst>
          </p:cNvPr>
          <p:cNvSpPr>
            <a:spLocks noGrp="1"/>
          </p:cNvSpPr>
          <p:nvPr>
            <p:ph type="sldNum" sz="quarter" idx="12"/>
          </p:nvPr>
        </p:nvSpPr>
        <p:spPr/>
        <p:txBody>
          <a:bodyPr/>
          <a:lstStyle/>
          <a:p>
            <a:fld id="{78CCEBC8-6D17-4455-92A0-A26187F8F316}" type="slidenum">
              <a:rPr lang="en-US" smtClean="0"/>
              <a:t>‹#›</a:t>
            </a:fld>
            <a:endParaRPr lang="en-US"/>
          </a:p>
        </p:txBody>
      </p:sp>
    </p:spTree>
    <p:extLst>
      <p:ext uri="{BB962C8B-B14F-4D97-AF65-F5344CB8AC3E}">
        <p14:creationId xmlns:p14="http://schemas.microsoft.com/office/powerpoint/2010/main" val="140935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550E1-9DD0-4B15-B70A-94C72B450F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CDC058-861D-4731-A32B-43A0C816D2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3A00A0-9699-448F-BB68-492529E24460}"/>
              </a:ext>
            </a:extLst>
          </p:cNvPr>
          <p:cNvSpPr>
            <a:spLocks noGrp="1"/>
          </p:cNvSpPr>
          <p:nvPr>
            <p:ph type="dt" sz="half" idx="10"/>
          </p:nvPr>
        </p:nvSpPr>
        <p:spPr/>
        <p:txBody>
          <a:bodyPr/>
          <a:lstStyle/>
          <a:p>
            <a:fld id="{6A550FEA-C4C4-411A-B1BC-19861DA87F03}" type="datetimeFigureOut">
              <a:rPr lang="en-US" smtClean="0"/>
              <a:t>6/10/2022</a:t>
            </a:fld>
            <a:endParaRPr lang="en-US"/>
          </a:p>
        </p:txBody>
      </p:sp>
      <p:sp>
        <p:nvSpPr>
          <p:cNvPr id="5" name="Footer Placeholder 4">
            <a:extLst>
              <a:ext uri="{FF2B5EF4-FFF2-40B4-BE49-F238E27FC236}">
                <a16:creationId xmlns:a16="http://schemas.microsoft.com/office/drawing/2014/main" id="{25AC1A78-A212-4AEB-9943-65E1B59FC9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63596-AED0-4165-98A8-EC197FBAA075}"/>
              </a:ext>
            </a:extLst>
          </p:cNvPr>
          <p:cNvSpPr>
            <a:spLocks noGrp="1"/>
          </p:cNvSpPr>
          <p:nvPr>
            <p:ph type="sldNum" sz="quarter" idx="12"/>
          </p:nvPr>
        </p:nvSpPr>
        <p:spPr/>
        <p:txBody>
          <a:bodyPr/>
          <a:lstStyle/>
          <a:p>
            <a:fld id="{78CCEBC8-6D17-4455-92A0-A26187F8F316}" type="slidenum">
              <a:rPr lang="en-US" smtClean="0"/>
              <a:t>‹#›</a:t>
            </a:fld>
            <a:endParaRPr lang="en-US"/>
          </a:p>
        </p:txBody>
      </p:sp>
    </p:spTree>
    <p:extLst>
      <p:ext uri="{BB962C8B-B14F-4D97-AF65-F5344CB8AC3E}">
        <p14:creationId xmlns:p14="http://schemas.microsoft.com/office/powerpoint/2010/main" val="3895960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328AE-B3EE-4438-86EA-8D677973F3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0E46C3-7991-4794-A966-7D46C2847C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13131D-D02A-4824-B791-109FE0692B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1FB837-7C0B-467B-B1DC-0464C5A9F855}"/>
              </a:ext>
            </a:extLst>
          </p:cNvPr>
          <p:cNvSpPr>
            <a:spLocks noGrp="1"/>
          </p:cNvSpPr>
          <p:nvPr>
            <p:ph type="dt" sz="half" idx="10"/>
          </p:nvPr>
        </p:nvSpPr>
        <p:spPr/>
        <p:txBody>
          <a:bodyPr/>
          <a:lstStyle/>
          <a:p>
            <a:fld id="{6A550FEA-C4C4-411A-B1BC-19861DA87F03}" type="datetimeFigureOut">
              <a:rPr lang="en-US" smtClean="0"/>
              <a:t>6/10/2022</a:t>
            </a:fld>
            <a:endParaRPr lang="en-US"/>
          </a:p>
        </p:txBody>
      </p:sp>
      <p:sp>
        <p:nvSpPr>
          <p:cNvPr id="6" name="Footer Placeholder 5">
            <a:extLst>
              <a:ext uri="{FF2B5EF4-FFF2-40B4-BE49-F238E27FC236}">
                <a16:creationId xmlns:a16="http://schemas.microsoft.com/office/drawing/2014/main" id="{6101508B-4831-4AF7-A741-155ABFF34E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DDAA37-36A1-431A-9D7E-054DD610F6AA}"/>
              </a:ext>
            </a:extLst>
          </p:cNvPr>
          <p:cNvSpPr>
            <a:spLocks noGrp="1"/>
          </p:cNvSpPr>
          <p:nvPr>
            <p:ph type="sldNum" sz="quarter" idx="12"/>
          </p:nvPr>
        </p:nvSpPr>
        <p:spPr/>
        <p:txBody>
          <a:bodyPr/>
          <a:lstStyle/>
          <a:p>
            <a:fld id="{78CCEBC8-6D17-4455-92A0-A26187F8F316}" type="slidenum">
              <a:rPr lang="en-US" smtClean="0"/>
              <a:t>‹#›</a:t>
            </a:fld>
            <a:endParaRPr lang="en-US"/>
          </a:p>
        </p:txBody>
      </p:sp>
    </p:spTree>
    <p:extLst>
      <p:ext uri="{BB962C8B-B14F-4D97-AF65-F5344CB8AC3E}">
        <p14:creationId xmlns:p14="http://schemas.microsoft.com/office/powerpoint/2010/main" val="4133080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31CD-9C5B-4D5C-A2C6-0C3373096D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B16163-5F4F-4204-9584-D930EF3A1E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815D3E-BF61-4394-994E-FCB46DDCDC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FE9564-C5E5-42A7-B9F7-1131B5410A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E4FBDB-7D95-42AF-AC14-ADF3136E5D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C96336-D7E3-4F2F-9AAF-53C01B29F20A}"/>
              </a:ext>
            </a:extLst>
          </p:cNvPr>
          <p:cNvSpPr>
            <a:spLocks noGrp="1"/>
          </p:cNvSpPr>
          <p:nvPr>
            <p:ph type="dt" sz="half" idx="10"/>
          </p:nvPr>
        </p:nvSpPr>
        <p:spPr/>
        <p:txBody>
          <a:bodyPr/>
          <a:lstStyle/>
          <a:p>
            <a:fld id="{6A550FEA-C4C4-411A-B1BC-19861DA87F03}" type="datetimeFigureOut">
              <a:rPr lang="en-US" smtClean="0"/>
              <a:t>6/10/2022</a:t>
            </a:fld>
            <a:endParaRPr lang="en-US"/>
          </a:p>
        </p:txBody>
      </p:sp>
      <p:sp>
        <p:nvSpPr>
          <p:cNvPr id="8" name="Footer Placeholder 7">
            <a:extLst>
              <a:ext uri="{FF2B5EF4-FFF2-40B4-BE49-F238E27FC236}">
                <a16:creationId xmlns:a16="http://schemas.microsoft.com/office/drawing/2014/main" id="{F3D7F7E9-D9F2-47DA-B34B-2A684D4AEF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B2E981-445F-4FC8-8C4A-2E78BFD5F390}"/>
              </a:ext>
            </a:extLst>
          </p:cNvPr>
          <p:cNvSpPr>
            <a:spLocks noGrp="1"/>
          </p:cNvSpPr>
          <p:nvPr>
            <p:ph type="sldNum" sz="quarter" idx="12"/>
          </p:nvPr>
        </p:nvSpPr>
        <p:spPr/>
        <p:txBody>
          <a:bodyPr/>
          <a:lstStyle/>
          <a:p>
            <a:fld id="{78CCEBC8-6D17-4455-92A0-A26187F8F316}" type="slidenum">
              <a:rPr lang="en-US" smtClean="0"/>
              <a:t>‹#›</a:t>
            </a:fld>
            <a:endParaRPr lang="en-US"/>
          </a:p>
        </p:txBody>
      </p:sp>
    </p:spTree>
    <p:extLst>
      <p:ext uri="{BB962C8B-B14F-4D97-AF65-F5344CB8AC3E}">
        <p14:creationId xmlns:p14="http://schemas.microsoft.com/office/powerpoint/2010/main" val="71106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54E4C-C9EB-4020-A760-3EBB767D51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85905E-E214-409E-8518-653E835B372E}"/>
              </a:ext>
            </a:extLst>
          </p:cNvPr>
          <p:cNvSpPr>
            <a:spLocks noGrp="1"/>
          </p:cNvSpPr>
          <p:nvPr>
            <p:ph type="dt" sz="half" idx="10"/>
          </p:nvPr>
        </p:nvSpPr>
        <p:spPr/>
        <p:txBody>
          <a:bodyPr/>
          <a:lstStyle/>
          <a:p>
            <a:fld id="{6A550FEA-C4C4-411A-B1BC-19861DA87F03}" type="datetimeFigureOut">
              <a:rPr lang="en-US" smtClean="0"/>
              <a:t>6/10/2022</a:t>
            </a:fld>
            <a:endParaRPr lang="en-US"/>
          </a:p>
        </p:txBody>
      </p:sp>
      <p:sp>
        <p:nvSpPr>
          <p:cNvPr id="4" name="Footer Placeholder 3">
            <a:extLst>
              <a:ext uri="{FF2B5EF4-FFF2-40B4-BE49-F238E27FC236}">
                <a16:creationId xmlns:a16="http://schemas.microsoft.com/office/drawing/2014/main" id="{CE8B721B-5110-40F7-8137-B5517C4156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F97521-FBE0-448C-BF79-2B302A428E81}"/>
              </a:ext>
            </a:extLst>
          </p:cNvPr>
          <p:cNvSpPr>
            <a:spLocks noGrp="1"/>
          </p:cNvSpPr>
          <p:nvPr>
            <p:ph type="sldNum" sz="quarter" idx="12"/>
          </p:nvPr>
        </p:nvSpPr>
        <p:spPr/>
        <p:txBody>
          <a:bodyPr/>
          <a:lstStyle/>
          <a:p>
            <a:fld id="{78CCEBC8-6D17-4455-92A0-A26187F8F316}" type="slidenum">
              <a:rPr lang="en-US" smtClean="0"/>
              <a:t>‹#›</a:t>
            </a:fld>
            <a:endParaRPr lang="en-US"/>
          </a:p>
        </p:txBody>
      </p:sp>
    </p:spTree>
    <p:extLst>
      <p:ext uri="{BB962C8B-B14F-4D97-AF65-F5344CB8AC3E}">
        <p14:creationId xmlns:p14="http://schemas.microsoft.com/office/powerpoint/2010/main" val="3067047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0BCFEA-9DDC-427B-B5BF-9B95AA2B672F}"/>
              </a:ext>
            </a:extLst>
          </p:cNvPr>
          <p:cNvSpPr>
            <a:spLocks noGrp="1"/>
          </p:cNvSpPr>
          <p:nvPr>
            <p:ph type="dt" sz="half" idx="10"/>
          </p:nvPr>
        </p:nvSpPr>
        <p:spPr/>
        <p:txBody>
          <a:bodyPr/>
          <a:lstStyle/>
          <a:p>
            <a:fld id="{6A550FEA-C4C4-411A-B1BC-19861DA87F03}" type="datetimeFigureOut">
              <a:rPr lang="en-US" smtClean="0"/>
              <a:t>6/10/2022</a:t>
            </a:fld>
            <a:endParaRPr lang="en-US"/>
          </a:p>
        </p:txBody>
      </p:sp>
      <p:sp>
        <p:nvSpPr>
          <p:cNvPr id="3" name="Footer Placeholder 2">
            <a:extLst>
              <a:ext uri="{FF2B5EF4-FFF2-40B4-BE49-F238E27FC236}">
                <a16:creationId xmlns:a16="http://schemas.microsoft.com/office/drawing/2014/main" id="{407651A6-9FC2-47F0-AD1C-A62B3A77B0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0B8E09-842E-4750-9451-EA0CFD4E64C2}"/>
              </a:ext>
            </a:extLst>
          </p:cNvPr>
          <p:cNvSpPr>
            <a:spLocks noGrp="1"/>
          </p:cNvSpPr>
          <p:nvPr>
            <p:ph type="sldNum" sz="quarter" idx="12"/>
          </p:nvPr>
        </p:nvSpPr>
        <p:spPr/>
        <p:txBody>
          <a:bodyPr/>
          <a:lstStyle/>
          <a:p>
            <a:fld id="{78CCEBC8-6D17-4455-92A0-A26187F8F316}" type="slidenum">
              <a:rPr lang="en-US" smtClean="0"/>
              <a:t>‹#›</a:t>
            </a:fld>
            <a:endParaRPr lang="en-US"/>
          </a:p>
        </p:txBody>
      </p:sp>
    </p:spTree>
    <p:extLst>
      <p:ext uri="{BB962C8B-B14F-4D97-AF65-F5344CB8AC3E}">
        <p14:creationId xmlns:p14="http://schemas.microsoft.com/office/powerpoint/2010/main" val="93208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D1C41-C145-4437-B623-E247F9CFE1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49E8E0-A072-423B-948D-937C8D46F9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CC78EA-7FB6-4123-BE1A-F8EBDC0A57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5B9998-BEDD-4B1C-92FD-C2A990A731C7}"/>
              </a:ext>
            </a:extLst>
          </p:cNvPr>
          <p:cNvSpPr>
            <a:spLocks noGrp="1"/>
          </p:cNvSpPr>
          <p:nvPr>
            <p:ph type="dt" sz="half" idx="10"/>
          </p:nvPr>
        </p:nvSpPr>
        <p:spPr/>
        <p:txBody>
          <a:bodyPr/>
          <a:lstStyle/>
          <a:p>
            <a:fld id="{6A550FEA-C4C4-411A-B1BC-19861DA87F03}" type="datetimeFigureOut">
              <a:rPr lang="en-US" smtClean="0"/>
              <a:t>6/10/2022</a:t>
            </a:fld>
            <a:endParaRPr lang="en-US"/>
          </a:p>
        </p:txBody>
      </p:sp>
      <p:sp>
        <p:nvSpPr>
          <p:cNvPr id="6" name="Footer Placeholder 5">
            <a:extLst>
              <a:ext uri="{FF2B5EF4-FFF2-40B4-BE49-F238E27FC236}">
                <a16:creationId xmlns:a16="http://schemas.microsoft.com/office/drawing/2014/main" id="{D864D216-A404-41E8-AFEF-4B34A9429B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988764-0A4D-4BE8-A453-90E8CCCEAF62}"/>
              </a:ext>
            </a:extLst>
          </p:cNvPr>
          <p:cNvSpPr>
            <a:spLocks noGrp="1"/>
          </p:cNvSpPr>
          <p:nvPr>
            <p:ph type="sldNum" sz="quarter" idx="12"/>
          </p:nvPr>
        </p:nvSpPr>
        <p:spPr/>
        <p:txBody>
          <a:bodyPr/>
          <a:lstStyle/>
          <a:p>
            <a:fld id="{78CCEBC8-6D17-4455-92A0-A26187F8F316}" type="slidenum">
              <a:rPr lang="en-US" smtClean="0"/>
              <a:t>‹#›</a:t>
            </a:fld>
            <a:endParaRPr lang="en-US"/>
          </a:p>
        </p:txBody>
      </p:sp>
    </p:spTree>
    <p:extLst>
      <p:ext uri="{BB962C8B-B14F-4D97-AF65-F5344CB8AC3E}">
        <p14:creationId xmlns:p14="http://schemas.microsoft.com/office/powerpoint/2010/main" val="1899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22E55-5360-4FF6-9392-DF2A74891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12E301-020F-4692-8946-E4ECA8AD89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5553E6-5C20-43BF-A182-FA6F93C5C5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6C3514-B1F3-481D-A909-88E40DB2C65B}"/>
              </a:ext>
            </a:extLst>
          </p:cNvPr>
          <p:cNvSpPr>
            <a:spLocks noGrp="1"/>
          </p:cNvSpPr>
          <p:nvPr>
            <p:ph type="dt" sz="half" idx="10"/>
          </p:nvPr>
        </p:nvSpPr>
        <p:spPr/>
        <p:txBody>
          <a:bodyPr/>
          <a:lstStyle/>
          <a:p>
            <a:fld id="{6A550FEA-C4C4-411A-B1BC-19861DA87F03}" type="datetimeFigureOut">
              <a:rPr lang="en-US" smtClean="0"/>
              <a:t>6/10/2022</a:t>
            </a:fld>
            <a:endParaRPr lang="en-US"/>
          </a:p>
        </p:txBody>
      </p:sp>
      <p:sp>
        <p:nvSpPr>
          <p:cNvPr id="6" name="Footer Placeholder 5">
            <a:extLst>
              <a:ext uri="{FF2B5EF4-FFF2-40B4-BE49-F238E27FC236}">
                <a16:creationId xmlns:a16="http://schemas.microsoft.com/office/drawing/2014/main" id="{B7D412A4-F0AE-4338-84DD-CCCDA8C12A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A4E863-56C6-43AC-A458-04B8F37F847D}"/>
              </a:ext>
            </a:extLst>
          </p:cNvPr>
          <p:cNvSpPr>
            <a:spLocks noGrp="1"/>
          </p:cNvSpPr>
          <p:nvPr>
            <p:ph type="sldNum" sz="quarter" idx="12"/>
          </p:nvPr>
        </p:nvSpPr>
        <p:spPr/>
        <p:txBody>
          <a:bodyPr/>
          <a:lstStyle/>
          <a:p>
            <a:fld id="{78CCEBC8-6D17-4455-92A0-A26187F8F316}" type="slidenum">
              <a:rPr lang="en-US" smtClean="0"/>
              <a:t>‹#›</a:t>
            </a:fld>
            <a:endParaRPr lang="en-US"/>
          </a:p>
        </p:txBody>
      </p:sp>
    </p:spTree>
    <p:extLst>
      <p:ext uri="{BB962C8B-B14F-4D97-AF65-F5344CB8AC3E}">
        <p14:creationId xmlns:p14="http://schemas.microsoft.com/office/powerpoint/2010/main" val="2496688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93D622-B383-4DE9-B516-E9441B2A83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26B38D-AF88-4D25-9752-19F0D41C66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BD8A52-F9E2-42A7-B1A2-7B3ADB9F62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550FEA-C4C4-411A-B1BC-19861DA87F03}" type="datetimeFigureOut">
              <a:rPr lang="en-US" smtClean="0"/>
              <a:t>6/10/2022</a:t>
            </a:fld>
            <a:endParaRPr lang="en-US"/>
          </a:p>
        </p:txBody>
      </p:sp>
      <p:sp>
        <p:nvSpPr>
          <p:cNvPr id="5" name="Footer Placeholder 4">
            <a:extLst>
              <a:ext uri="{FF2B5EF4-FFF2-40B4-BE49-F238E27FC236}">
                <a16:creationId xmlns:a16="http://schemas.microsoft.com/office/drawing/2014/main" id="{313FADBB-5937-4329-9B08-5ED59E65F1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943255-A107-4392-904A-2B2B8BC61B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CCEBC8-6D17-4455-92A0-A26187F8F316}" type="slidenum">
              <a:rPr lang="en-US" smtClean="0"/>
              <a:t>‹#›</a:t>
            </a:fld>
            <a:endParaRPr lang="en-US"/>
          </a:p>
        </p:txBody>
      </p:sp>
    </p:spTree>
    <p:extLst>
      <p:ext uri="{BB962C8B-B14F-4D97-AF65-F5344CB8AC3E}">
        <p14:creationId xmlns:p14="http://schemas.microsoft.com/office/powerpoint/2010/main" val="1940411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northeastern.edu/diversity/"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northeastern.edu/diversit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northeastern.edu/diversit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northeastern.edu/diversit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northeastern.edu/diversit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northeastern.edu/diversity/"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northeastern.edu/diversit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ortheastern.edu/diversit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northeastern.edu/diversit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northeastern.edu/diversit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northeastern.edu/diversit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northeastern.edu/diversit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northeastern.edu/diversit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northeastern.edu/diversit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stretch>
            <a:fillRect t="-1000" b="-1000"/>
          </a:stretch>
        </a:blip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00F0750-DCF6-4230-A098-09AD5A88A0C4}"/>
              </a:ext>
            </a:extLst>
          </p:cNvPr>
          <p:cNvSpPr/>
          <p:nvPr/>
        </p:nvSpPr>
        <p:spPr>
          <a:xfrm>
            <a:off x="345989" y="271849"/>
            <a:ext cx="3089189" cy="8896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AE056E5-7A16-466D-ACDB-A3ADE0F295CA}"/>
              </a:ext>
            </a:extLst>
          </p:cNvPr>
          <p:cNvSpPr txBox="1"/>
          <p:nvPr/>
        </p:nvSpPr>
        <p:spPr>
          <a:xfrm>
            <a:off x="6934416" y="3173015"/>
            <a:ext cx="4695568" cy="1384995"/>
          </a:xfrm>
          <a:prstGeom prst="rect">
            <a:avLst/>
          </a:prstGeom>
          <a:solidFill>
            <a:schemeClr val="bg1"/>
          </a:solidFill>
        </p:spPr>
        <p:txBody>
          <a:bodyPr wrap="square" lIns="274320" tIns="274320" rIns="274320" bIns="274320" rtlCol="0">
            <a:spAutoFit/>
          </a:bodyPr>
          <a:lstStyle/>
          <a:p>
            <a:r>
              <a:rPr lang="en-US" b="1">
                <a:latin typeface="Arial" panose="020B0604020202020204" pitchFamily="34" charset="0"/>
                <a:cs typeface="Arial" panose="020B0604020202020204" pitchFamily="34" charset="0"/>
              </a:rPr>
              <a:t>TITLE OF INITIATIVE:</a:t>
            </a:r>
          </a:p>
          <a:p>
            <a:endParaRPr lang="en-US" b="1">
              <a:latin typeface="Arial" panose="020B0604020202020204" pitchFamily="34" charset="0"/>
              <a:cs typeface="Arial" panose="020B0604020202020204" pitchFamily="34" charset="0"/>
            </a:endParaRPr>
          </a:p>
          <a:p>
            <a:r>
              <a:rPr lang="en-US" b="1">
                <a:latin typeface="Arial" panose="020B0604020202020204" pitchFamily="34" charset="0"/>
                <a:cs typeface="Arial" panose="020B0604020202020204" pitchFamily="34" charset="0"/>
              </a:rPr>
              <a:t>DATE:</a:t>
            </a:r>
          </a:p>
        </p:txBody>
      </p:sp>
      <p:pic>
        <p:nvPicPr>
          <p:cNvPr id="9" name="Picture 8" descr="Text&#10;&#10;Description automatically generated">
            <a:extLst>
              <a:ext uri="{FF2B5EF4-FFF2-40B4-BE49-F238E27FC236}">
                <a16:creationId xmlns:a16="http://schemas.microsoft.com/office/drawing/2014/main" id="{FA1BFC37-5C99-4105-A257-FEDCA62C54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2907" y="2293053"/>
            <a:ext cx="3608696" cy="771739"/>
          </a:xfrm>
          <a:prstGeom prst="rect">
            <a:avLst/>
          </a:prstGeom>
        </p:spPr>
      </p:pic>
      <p:sp>
        <p:nvSpPr>
          <p:cNvPr id="5" name="TextBox 4">
            <a:extLst>
              <a:ext uri="{FF2B5EF4-FFF2-40B4-BE49-F238E27FC236}">
                <a16:creationId xmlns:a16="http://schemas.microsoft.com/office/drawing/2014/main" id="{50967487-0CFD-5A8B-10BE-A1C5B9332884}"/>
              </a:ext>
            </a:extLst>
          </p:cNvPr>
          <p:cNvSpPr txBox="1"/>
          <p:nvPr/>
        </p:nvSpPr>
        <p:spPr>
          <a:xfrm>
            <a:off x="518741" y="399750"/>
            <a:ext cx="4493926" cy="1166153"/>
          </a:xfrm>
          <a:prstGeom prst="rect">
            <a:avLst/>
          </a:prstGeom>
          <a:noFill/>
        </p:spPr>
        <p:txBody>
          <a:bodyPr wrap="square" lIns="91440" tIns="45720" rIns="91440" bIns="45720" rtlCol="0" anchor="t">
            <a:spAutoFit/>
          </a:bodyPr>
          <a:lstStyle/>
          <a:p>
            <a:pPr>
              <a:lnSpc>
                <a:spcPct val="150000"/>
              </a:lnSpc>
            </a:pPr>
            <a:r>
              <a:rPr lang="en-US" sz="1200" b="1" i="0">
                <a:effectLst/>
                <a:latin typeface="Arial"/>
                <a:cs typeface="Segoe UI"/>
              </a:rPr>
              <a:t>Impact Engines are designed to echo </a:t>
            </a:r>
            <a:r>
              <a:rPr lang="en-US" sz="1200" b="1" i="0" err="1">
                <a:effectLst/>
                <a:latin typeface="Arial"/>
                <a:cs typeface="Segoe UI"/>
              </a:rPr>
              <a:t>Northeastern's</a:t>
            </a:r>
            <a:r>
              <a:rPr lang="en-US" sz="1200" b="1" i="0">
                <a:effectLst/>
                <a:latin typeface="Arial"/>
                <a:cs typeface="Segoe UI"/>
              </a:rPr>
              <a:t> commitment to diversity, equity, and inclusion and should be reflected in your Impact Engine proposal. To learn more about DEI at Northeastern, visit </a:t>
            </a:r>
            <a:r>
              <a:rPr lang="en-US" sz="1200" b="1" i="0">
                <a:effectLst/>
                <a:latin typeface="Arial"/>
                <a:cs typeface="Segoe UI"/>
                <a:hlinkClick r:id="rId4">
                  <a:extLst>
                    <a:ext uri="{A12FA001-AC4F-418D-AE19-62706E023703}">
                      <ahyp:hlinkClr xmlns:ahyp="http://schemas.microsoft.com/office/drawing/2018/hyperlinkcolor" val="tx"/>
                    </a:ext>
                  </a:extLst>
                </a:hlinkClick>
              </a:rPr>
              <a:t>northeastern.edu/diversity</a:t>
            </a:r>
            <a:endParaRPr lang="en-US" sz="1200" b="1">
              <a:latin typeface="Arial"/>
              <a:cs typeface="Segoe UI"/>
            </a:endParaRPr>
          </a:p>
        </p:txBody>
      </p:sp>
      <p:cxnSp>
        <p:nvCxnSpPr>
          <p:cNvPr id="2" name="Straight Connector 1">
            <a:extLst>
              <a:ext uri="{FF2B5EF4-FFF2-40B4-BE49-F238E27FC236}">
                <a16:creationId xmlns:a16="http://schemas.microsoft.com/office/drawing/2014/main" id="{36D5C213-E09C-2F22-2EC5-F547ABD41F28}"/>
              </a:ext>
            </a:extLst>
          </p:cNvPr>
          <p:cNvCxnSpPr/>
          <p:nvPr/>
        </p:nvCxnSpPr>
        <p:spPr>
          <a:xfrm>
            <a:off x="391026" y="469618"/>
            <a:ext cx="0" cy="967275"/>
          </a:xfrm>
          <a:prstGeom prst="line">
            <a:avLst/>
          </a:prstGeom>
          <a:ln w="88900">
            <a:solidFill>
              <a:srgbClr val="FFC4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2866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0997-E5D7-4ACE-8B40-7881D98DA2FA}"/>
              </a:ext>
            </a:extLst>
          </p:cNvPr>
          <p:cNvSpPr>
            <a:spLocks noGrp="1"/>
          </p:cNvSpPr>
          <p:nvPr>
            <p:ph type="title"/>
          </p:nvPr>
        </p:nvSpPr>
        <p:spPr>
          <a:xfrm>
            <a:off x="838200" y="1004047"/>
            <a:ext cx="10515600" cy="686641"/>
          </a:xfrm>
        </p:spPr>
        <p:txBody>
          <a:bodyPr>
            <a:normAutofit fontScale="90000"/>
          </a:bodyPr>
          <a:lstStyle/>
          <a:p>
            <a:r>
              <a:rPr lang="en-US" sz="2000" b="1">
                <a:solidFill>
                  <a:srgbClr val="000000"/>
                </a:solidFill>
                <a:latin typeface="Arial" panose="020B0604020202020204" pitchFamily="34" charset="0"/>
                <a:cs typeface="Arial" panose="020B0604020202020204" pitchFamily="34" charset="0"/>
              </a:rPr>
              <a:t>Why Northeastern</a:t>
            </a:r>
            <a:br>
              <a:rPr lang="en-US" sz="1400" b="1" i="1">
                <a:solidFill>
                  <a:srgbClr val="000000"/>
                </a:solidFill>
                <a:effectLst/>
                <a:latin typeface="Calibri" panose="020F0502020204030204" pitchFamily="34" charset="0"/>
                <a:cs typeface="Calibri" panose="020F0502020204030204" pitchFamily="34" charset="0"/>
              </a:rPr>
            </a:br>
            <a:r>
              <a:rPr lang="en-US" sz="1600" b="0" i="1">
                <a:effectLst/>
                <a:latin typeface="+mn-lt"/>
              </a:rPr>
              <a:t>How will this position Northeastern to be the leader in this area? Please include how this Impact Engine will be strengthened by Northeastern’s vision of diversity, equity, and inclusion.</a:t>
            </a:r>
            <a:endParaRPr lang="en-US" sz="1600" i="1">
              <a:latin typeface="+mn-lt"/>
              <a:cs typeface="Calibri" panose="020F0502020204030204" pitchFamily="34" charset="0"/>
            </a:endParaRPr>
          </a:p>
        </p:txBody>
      </p:sp>
      <p:sp>
        <p:nvSpPr>
          <p:cNvPr id="3" name="Content Placeholder 2">
            <a:extLst>
              <a:ext uri="{FF2B5EF4-FFF2-40B4-BE49-F238E27FC236}">
                <a16:creationId xmlns:a16="http://schemas.microsoft.com/office/drawing/2014/main" id="{D79265A5-7E89-48A3-AD40-F2C778821D8F}"/>
              </a:ext>
            </a:extLst>
          </p:cNvPr>
          <p:cNvSpPr>
            <a:spLocks noGrp="1"/>
          </p:cNvSpPr>
          <p:nvPr>
            <p:ph idx="1"/>
          </p:nvPr>
        </p:nvSpPr>
        <p:spPr>
          <a:xfrm>
            <a:off x="838200" y="1825624"/>
            <a:ext cx="10515600" cy="4373099"/>
          </a:xfrm>
        </p:spPr>
        <p:txBody>
          <a:bodyPr>
            <a:normAutofit/>
          </a:bodyPr>
          <a:lstStyle/>
          <a:p>
            <a:pPr marL="0" indent="0">
              <a:buNone/>
            </a:pPr>
            <a:endParaRPr lang="en-US" sz="1200"/>
          </a:p>
        </p:txBody>
      </p:sp>
      <p:cxnSp>
        <p:nvCxnSpPr>
          <p:cNvPr id="5" name="Straight Connector 4">
            <a:extLst>
              <a:ext uri="{FF2B5EF4-FFF2-40B4-BE49-F238E27FC236}">
                <a16:creationId xmlns:a16="http://schemas.microsoft.com/office/drawing/2014/main" id="{A2A58C78-F71E-4657-B495-B53CA20490B1}"/>
              </a:ext>
            </a:extLst>
          </p:cNvPr>
          <p:cNvCxnSpPr/>
          <p:nvPr/>
        </p:nvCxnSpPr>
        <p:spPr>
          <a:xfrm>
            <a:off x="761999" y="1041118"/>
            <a:ext cx="0" cy="566223"/>
          </a:xfrm>
          <a:prstGeom prst="line">
            <a:avLst/>
          </a:prstGeom>
          <a:ln w="88900">
            <a:solidFill>
              <a:srgbClr val="FFC44B"/>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C5DF491-3EEA-46A3-9C47-0B165BB17B53}"/>
              </a:ext>
            </a:extLst>
          </p:cNvPr>
          <p:cNvCxnSpPr/>
          <p:nvPr/>
        </p:nvCxnSpPr>
        <p:spPr>
          <a:xfrm>
            <a:off x="0" y="659272"/>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descr="Text&#10;&#10;Description automatically generated">
            <a:extLst>
              <a:ext uri="{FF2B5EF4-FFF2-40B4-BE49-F238E27FC236}">
                <a16:creationId xmlns:a16="http://schemas.microsoft.com/office/drawing/2014/main" id="{EDFEF070-7B8F-4A9D-B451-99DEBBA49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636" y="153036"/>
            <a:ext cx="1820562" cy="389337"/>
          </a:xfrm>
          <a:prstGeom prst="rect">
            <a:avLst/>
          </a:prstGeom>
        </p:spPr>
      </p:pic>
      <p:cxnSp>
        <p:nvCxnSpPr>
          <p:cNvPr id="8" name="Straight Connector 7">
            <a:extLst>
              <a:ext uri="{FF2B5EF4-FFF2-40B4-BE49-F238E27FC236}">
                <a16:creationId xmlns:a16="http://schemas.microsoft.com/office/drawing/2014/main" id="{FA551156-AD8E-B014-F701-FF5F932BACEF}"/>
              </a:ext>
            </a:extLst>
          </p:cNvPr>
          <p:cNvCxnSpPr>
            <a:cxnSpLocks/>
          </p:cNvCxnSpPr>
          <p:nvPr/>
        </p:nvCxnSpPr>
        <p:spPr>
          <a:xfrm>
            <a:off x="987151" y="6319421"/>
            <a:ext cx="10217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2440680-BBFE-E733-1770-4DE7A331B2D2}"/>
              </a:ext>
            </a:extLst>
          </p:cNvPr>
          <p:cNvSpPr txBox="1"/>
          <p:nvPr/>
        </p:nvSpPr>
        <p:spPr>
          <a:xfrm>
            <a:off x="1" y="6458932"/>
            <a:ext cx="12192000" cy="215429"/>
          </a:xfrm>
          <a:prstGeom prst="rect">
            <a:avLst/>
          </a:prstGeom>
          <a:noFill/>
        </p:spPr>
        <p:txBody>
          <a:bodyPr wrap="square" lIns="91440" tIns="45720" rIns="91440" bIns="45720" rtlCol="0" anchor="t">
            <a:spAutoFit/>
          </a:bodyPr>
          <a:lstStyle/>
          <a:p>
            <a:pPr algn="ctr"/>
            <a:r>
              <a:rPr lang="en-US" sz="800" b="0" i="0">
                <a:solidFill>
                  <a:srgbClr val="242424"/>
                </a:solidFill>
                <a:effectLst/>
                <a:latin typeface="Segoe UI"/>
                <a:cs typeface="Segoe UI"/>
              </a:rPr>
              <a:t>Impact Engines are designed to echo </a:t>
            </a:r>
            <a:r>
              <a:rPr lang="en-US" sz="800" b="0" i="0" err="1">
                <a:solidFill>
                  <a:srgbClr val="242424"/>
                </a:solidFill>
                <a:effectLst/>
                <a:latin typeface="Segoe UI"/>
                <a:cs typeface="Segoe UI"/>
              </a:rPr>
              <a:t>Northeastern's</a:t>
            </a:r>
            <a:r>
              <a:rPr lang="en-US" sz="800" b="0" i="0">
                <a:solidFill>
                  <a:srgbClr val="242424"/>
                </a:solidFill>
                <a:effectLst/>
                <a:latin typeface="Segoe UI"/>
                <a:cs typeface="Segoe UI"/>
              </a:rPr>
              <a:t> commitment to diversity, equity, and inclusion and should be reflected in your Impact Engine proposal. To learn more about DEI at Northeastern, visit </a:t>
            </a:r>
            <a:r>
              <a:rPr lang="en-US" sz="800" b="0" i="0">
                <a:solidFill>
                  <a:srgbClr val="242424"/>
                </a:solidFill>
                <a:effectLst/>
                <a:latin typeface="Segoe UI"/>
                <a:cs typeface="Segoe UI"/>
                <a:hlinkClick r:id="rId3"/>
              </a:rPr>
              <a:t>northeastern.edu/diversity</a:t>
            </a:r>
            <a:endParaRPr lang="en-US" sz="800">
              <a:latin typeface="Segoe UI"/>
              <a:cs typeface="Segoe UI"/>
            </a:endParaRPr>
          </a:p>
        </p:txBody>
      </p:sp>
    </p:spTree>
    <p:extLst>
      <p:ext uri="{BB962C8B-B14F-4D97-AF65-F5344CB8AC3E}">
        <p14:creationId xmlns:p14="http://schemas.microsoft.com/office/powerpoint/2010/main" val="4228149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0997-E5D7-4ACE-8B40-7881D98DA2FA}"/>
              </a:ext>
            </a:extLst>
          </p:cNvPr>
          <p:cNvSpPr>
            <a:spLocks noGrp="1"/>
          </p:cNvSpPr>
          <p:nvPr>
            <p:ph type="title"/>
          </p:nvPr>
        </p:nvSpPr>
        <p:spPr>
          <a:xfrm>
            <a:off x="838200" y="1004047"/>
            <a:ext cx="10515600" cy="686641"/>
          </a:xfrm>
        </p:spPr>
        <p:txBody>
          <a:bodyPr>
            <a:noAutofit/>
          </a:bodyPr>
          <a:lstStyle/>
          <a:p>
            <a:r>
              <a:rPr lang="en-US" sz="2000" b="1" i="0">
                <a:solidFill>
                  <a:srgbClr val="000000"/>
                </a:solidFill>
                <a:effectLst/>
                <a:latin typeface="Arial" panose="020B0604020202020204" pitchFamily="34" charset="0"/>
                <a:cs typeface="Arial" panose="020B0604020202020204" pitchFamily="34" charset="0"/>
              </a:rPr>
              <a:t>Learning</a:t>
            </a:r>
            <a:br>
              <a:rPr lang="en-US" sz="1400" b="1" i="1">
                <a:solidFill>
                  <a:srgbClr val="000000"/>
                </a:solidFill>
                <a:effectLst/>
                <a:latin typeface="Calibri" panose="020F0502020204030204" pitchFamily="34" charset="0"/>
                <a:cs typeface="Calibri" panose="020F0502020204030204" pitchFamily="34" charset="0"/>
              </a:rPr>
            </a:br>
            <a:r>
              <a:rPr lang="en-US" sz="1400" b="0" i="1">
                <a:effectLst/>
                <a:latin typeface="Calibri" panose="020F0502020204030204" pitchFamily="34" charset="0"/>
                <a:cs typeface="Calibri" panose="020F0502020204030204" pitchFamily="34" charset="0"/>
              </a:rPr>
              <a:t>What </a:t>
            </a:r>
            <a:r>
              <a:rPr lang="en-US" sz="1400" i="1">
                <a:latin typeface="Calibri" panose="020F0502020204030204" pitchFamily="34" charset="0"/>
                <a:cs typeface="Calibri" panose="020F0502020204030204" pitchFamily="34" charset="0"/>
              </a:rPr>
              <a:t>learning opportunities will this Impact Engine provide? </a:t>
            </a:r>
            <a:r>
              <a:rPr lang="en-US" sz="1400" b="0" i="1">
                <a:effectLst/>
                <a:latin typeface="+mn-lt"/>
              </a:rPr>
              <a:t>Please include how learning opportunities align with Northeastern’s vision of diversity, equity, and inclusion.</a:t>
            </a:r>
            <a:endParaRPr lang="en-US" sz="1400" i="1">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79265A5-7E89-48A3-AD40-F2C778821D8F}"/>
              </a:ext>
            </a:extLst>
          </p:cNvPr>
          <p:cNvSpPr>
            <a:spLocks noGrp="1"/>
          </p:cNvSpPr>
          <p:nvPr>
            <p:ph idx="1"/>
          </p:nvPr>
        </p:nvSpPr>
        <p:spPr/>
        <p:txBody>
          <a:bodyPr>
            <a:normAutofit/>
          </a:bodyPr>
          <a:lstStyle/>
          <a:p>
            <a:pPr marL="0" indent="0">
              <a:buNone/>
            </a:pPr>
            <a:endParaRPr lang="en-US" sz="1200"/>
          </a:p>
        </p:txBody>
      </p:sp>
      <p:cxnSp>
        <p:nvCxnSpPr>
          <p:cNvPr id="5" name="Straight Connector 4">
            <a:extLst>
              <a:ext uri="{FF2B5EF4-FFF2-40B4-BE49-F238E27FC236}">
                <a16:creationId xmlns:a16="http://schemas.microsoft.com/office/drawing/2014/main" id="{3C816D93-7956-4D62-BB69-FD99076BEE02}"/>
              </a:ext>
            </a:extLst>
          </p:cNvPr>
          <p:cNvCxnSpPr/>
          <p:nvPr/>
        </p:nvCxnSpPr>
        <p:spPr>
          <a:xfrm>
            <a:off x="761999" y="1041118"/>
            <a:ext cx="0" cy="566223"/>
          </a:xfrm>
          <a:prstGeom prst="line">
            <a:avLst/>
          </a:prstGeom>
          <a:ln w="88900">
            <a:solidFill>
              <a:srgbClr val="FFC44B"/>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BF2402E-D6B4-4D67-A579-8E8A815B0E4A}"/>
              </a:ext>
            </a:extLst>
          </p:cNvPr>
          <p:cNvCxnSpPr/>
          <p:nvPr/>
        </p:nvCxnSpPr>
        <p:spPr>
          <a:xfrm>
            <a:off x="0" y="659272"/>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descr="Text&#10;&#10;Description automatically generated">
            <a:extLst>
              <a:ext uri="{FF2B5EF4-FFF2-40B4-BE49-F238E27FC236}">
                <a16:creationId xmlns:a16="http://schemas.microsoft.com/office/drawing/2014/main" id="{22BB745E-069B-400B-9A6C-6D82AA862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636" y="153036"/>
            <a:ext cx="1820562" cy="389337"/>
          </a:xfrm>
          <a:prstGeom prst="rect">
            <a:avLst/>
          </a:prstGeom>
        </p:spPr>
      </p:pic>
      <p:cxnSp>
        <p:nvCxnSpPr>
          <p:cNvPr id="8" name="Straight Connector 7">
            <a:extLst>
              <a:ext uri="{FF2B5EF4-FFF2-40B4-BE49-F238E27FC236}">
                <a16:creationId xmlns:a16="http://schemas.microsoft.com/office/drawing/2014/main" id="{FA8E95D6-A6E4-D57E-5FCB-B3E42B9EDE8E}"/>
              </a:ext>
            </a:extLst>
          </p:cNvPr>
          <p:cNvCxnSpPr>
            <a:cxnSpLocks/>
          </p:cNvCxnSpPr>
          <p:nvPr/>
        </p:nvCxnSpPr>
        <p:spPr>
          <a:xfrm>
            <a:off x="987151" y="6319421"/>
            <a:ext cx="10217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F579AFB8-92FA-4119-5CEF-23B4696A9972}"/>
              </a:ext>
            </a:extLst>
          </p:cNvPr>
          <p:cNvSpPr txBox="1"/>
          <p:nvPr/>
        </p:nvSpPr>
        <p:spPr>
          <a:xfrm>
            <a:off x="1" y="6458932"/>
            <a:ext cx="12192000" cy="215429"/>
          </a:xfrm>
          <a:prstGeom prst="rect">
            <a:avLst/>
          </a:prstGeom>
          <a:noFill/>
        </p:spPr>
        <p:txBody>
          <a:bodyPr wrap="square" lIns="91440" tIns="45720" rIns="91440" bIns="45720" rtlCol="0" anchor="t">
            <a:spAutoFit/>
          </a:bodyPr>
          <a:lstStyle/>
          <a:p>
            <a:pPr algn="ctr"/>
            <a:r>
              <a:rPr lang="en-US" sz="800" b="0" i="0">
                <a:solidFill>
                  <a:srgbClr val="242424"/>
                </a:solidFill>
                <a:effectLst/>
                <a:latin typeface="Segoe UI"/>
                <a:cs typeface="Segoe UI"/>
              </a:rPr>
              <a:t>Impact Engines are designed to echo </a:t>
            </a:r>
            <a:r>
              <a:rPr lang="en-US" sz="800" b="0" i="0" err="1">
                <a:solidFill>
                  <a:srgbClr val="242424"/>
                </a:solidFill>
                <a:effectLst/>
                <a:latin typeface="Segoe UI"/>
                <a:cs typeface="Segoe UI"/>
              </a:rPr>
              <a:t>Northeastern's</a:t>
            </a:r>
            <a:r>
              <a:rPr lang="en-US" sz="800" b="0" i="0">
                <a:solidFill>
                  <a:srgbClr val="242424"/>
                </a:solidFill>
                <a:effectLst/>
                <a:latin typeface="Segoe UI"/>
                <a:cs typeface="Segoe UI"/>
              </a:rPr>
              <a:t> commitment to diversity, equity, and inclusion and should be reflected in your Impact Engine proposal. To learn more about DEI at Northeastern, visit </a:t>
            </a:r>
            <a:r>
              <a:rPr lang="en-US" sz="800" b="0" i="0">
                <a:solidFill>
                  <a:srgbClr val="242424"/>
                </a:solidFill>
                <a:effectLst/>
                <a:latin typeface="Segoe UI"/>
                <a:cs typeface="Segoe UI"/>
                <a:hlinkClick r:id="rId3"/>
              </a:rPr>
              <a:t>northeastern.edu/diversity</a:t>
            </a:r>
            <a:endParaRPr lang="en-US" sz="800">
              <a:latin typeface="Segoe UI"/>
              <a:cs typeface="Segoe UI"/>
            </a:endParaRPr>
          </a:p>
        </p:txBody>
      </p:sp>
    </p:spTree>
    <p:extLst>
      <p:ext uri="{BB962C8B-B14F-4D97-AF65-F5344CB8AC3E}">
        <p14:creationId xmlns:p14="http://schemas.microsoft.com/office/powerpoint/2010/main" val="2255673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0997-E5D7-4ACE-8B40-7881D98DA2FA}"/>
              </a:ext>
            </a:extLst>
          </p:cNvPr>
          <p:cNvSpPr>
            <a:spLocks noGrp="1"/>
          </p:cNvSpPr>
          <p:nvPr>
            <p:ph type="title"/>
          </p:nvPr>
        </p:nvSpPr>
        <p:spPr>
          <a:xfrm>
            <a:off x="838200" y="1004047"/>
            <a:ext cx="10515600" cy="686641"/>
          </a:xfrm>
        </p:spPr>
        <p:txBody>
          <a:bodyPr>
            <a:normAutofit/>
          </a:bodyPr>
          <a:lstStyle/>
          <a:p>
            <a:r>
              <a:rPr lang="en-US" sz="2000" b="1" i="0">
                <a:solidFill>
                  <a:srgbClr val="000000"/>
                </a:solidFill>
                <a:effectLst/>
                <a:latin typeface="Arial" panose="020B0604020202020204" pitchFamily="34" charset="0"/>
                <a:cs typeface="Arial" panose="020B0604020202020204" pitchFamily="34" charset="0"/>
              </a:rPr>
              <a:t>Metrics &amp; Success</a:t>
            </a:r>
            <a:br>
              <a:rPr lang="en-US" sz="1400" b="1" i="1">
                <a:solidFill>
                  <a:srgbClr val="000000"/>
                </a:solidFill>
                <a:effectLst/>
                <a:latin typeface="Calibri" panose="020F0502020204030204" pitchFamily="34" charset="0"/>
                <a:cs typeface="Calibri" panose="020F0502020204030204" pitchFamily="34" charset="0"/>
              </a:rPr>
            </a:br>
            <a:r>
              <a:rPr lang="en-US" sz="1400" b="0" i="1">
                <a:solidFill>
                  <a:srgbClr val="000000"/>
                </a:solidFill>
                <a:effectLst/>
                <a:latin typeface="Calibri" panose="020F0502020204030204" pitchFamily="34" charset="0"/>
                <a:cs typeface="Calibri" panose="020F0502020204030204" pitchFamily="34" charset="0"/>
              </a:rPr>
              <a:t>How will the success of your </a:t>
            </a:r>
            <a:r>
              <a:rPr lang="en-US" sz="1400" i="1">
                <a:solidFill>
                  <a:srgbClr val="000000"/>
                </a:solidFill>
                <a:latin typeface="Calibri" panose="020F0502020204030204" pitchFamily="34" charset="0"/>
                <a:cs typeface="Calibri" panose="020F0502020204030204" pitchFamily="34" charset="0"/>
              </a:rPr>
              <a:t>Impact Engine </a:t>
            </a:r>
            <a:r>
              <a:rPr lang="en-US" sz="1400" b="0" i="1">
                <a:solidFill>
                  <a:srgbClr val="000000"/>
                </a:solidFill>
                <a:effectLst/>
                <a:latin typeface="Calibri" panose="020F0502020204030204" pitchFamily="34" charset="0"/>
                <a:cs typeface="Calibri" panose="020F0502020204030204" pitchFamily="34" charset="0"/>
              </a:rPr>
              <a:t>be measured? </a:t>
            </a:r>
            <a:r>
              <a:rPr lang="en-US" sz="1400" b="0" i="1">
                <a:effectLst/>
                <a:latin typeface="+mn-lt"/>
              </a:rPr>
              <a:t>Please include how diversity, equity, and inclusion will be measured as well.</a:t>
            </a:r>
            <a:endParaRPr lang="en-US" sz="1400" i="1">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79265A5-7E89-48A3-AD40-F2C778821D8F}"/>
              </a:ext>
            </a:extLst>
          </p:cNvPr>
          <p:cNvSpPr>
            <a:spLocks noGrp="1"/>
          </p:cNvSpPr>
          <p:nvPr>
            <p:ph idx="1"/>
          </p:nvPr>
        </p:nvSpPr>
        <p:spPr/>
        <p:txBody>
          <a:bodyPr>
            <a:normAutofit/>
          </a:bodyPr>
          <a:lstStyle/>
          <a:p>
            <a:pPr marL="0" indent="0">
              <a:buNone/>
            </a:pPr>
            <a:endParaRPr lang="en-US" sz="1200"/>
          </a:p>
        </p:txBody>
      </p:sp>
      <p:cxnSp>
        <p:nvCxnSpPr>
          <p:cNvPr id="5" name="Straight Connector 4">
            <a:extLst>
              <a:ext uri="{FF2B5EF4-FFF2-40B4-BE49-F238E27FC236}">
                <a16:creationId xmlns:a16="http://schemas.microsoft.com/office/drawing/2014/main" id="{951A5259-4918-4311-A47D-A2CBA2AEFC7C}"/>
              </a:ext>
            </a:extLst>
          </p:cNvPr>
          <p:cNvCxnSpPr/>
          <p:nvPr/>
        </p:nvCxnSpPr>
        <p:spPr>
          <a:xfrm>
            <a:off x="761999" y="1041118"/>
            <a:ext cx="0" cy="566223"/>
          </a:xfrm>
          <a:prstGeom prst="line">
            <a:avLst/>
          </a:prstGeom>
          <a:ln w="88900">
            <a:solidFill>
              <a:srgbClr val="FFC44B"/>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D17E5A56-39C4-4577-8DBF-8DEFC4DD0409}"/>
              </a:ext>
            </a:extLst>
          </p:cNvPr>
          <p:cNvCxnSpPr/>
          <p:nvPr/>
        </p:nvCxnSpPr>
        <p:spPr>
          <a:xfrm>
            <a:off x="0" y="659272"/>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descr="Text&#10;&#10;Description automatically generated">
            <a:extLst>
              <a:ext uri="{FF2B5EF4-FFF2-40B4-BE49-F238E27FC236}">
                <a16:creationId xmlns:a16="http://schemas.microsoft.com/office/drawing/2014/main" id="{87654CD2-8CFC-4160-930A-3C122F1856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636" y="153036"/>
            <a:ext cx="1820562" cy="389337"/>
          </a:xfrm>
          <a:prstGeom prst="rect">
            <a:avLst/>
          </a:prstGeom>
        </p:spPr>
      </p:pic>
      <p:cxnSp>
        <p:nvCxnSpPr>
          <p:cNvPr id="8" name="Straight Connector 7">
            <a:extLst>
              <a:ext uri="{FF2B5EF4-FFF2-40B4-BE49-F238E27FC236}">
                <a16:creationId xmlns:a16="http://schemas.microsoft.com/office/drawing/2014/main" id="{03338309-878F-859F-561D-13550FB50D18}"/>
              </a:ext>
            </a:extLst>
          </p:cNvPr>
          <p:cNvCxnSpPr>
            <a:cxnSpLocks/>
          </p:cNvCxnSpPr>
          <p:nvPr/>
        </p:nvCxnSpPr>
        <p:spPr>
          <a:xfrm>
            <a:off x="987151" y="6319421"/>
            <a:ext cx="10217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87BD554-10CF-606B-49EB-2E5CF1B8D62B}"/>
              </a:ext>
            </a:extLst>
          </p:cNvPr>
          <p:cNvSpPr txBox="1"/>
          <p:nvPr/>
        </p:nvSpPr>
        <p:spPr>
          <a:xfrm>
            <a:off x="1" y="6458932"/>
            <a:ext cx="12192000" cy="215429"/>
          </a:xfrm>
          <a:prstGeom prst="rect">
            <a:avLst/>
          </a:prstGeom>
          <a:noFill/>
        </p:spPr>
        <p:txBody>
          <a:bodyPr wrap="square" lIns="91440" tIns="45720" rIns="91440" bIns="45720" rtlCol="0" anchor="t">
            <a:spAutoFit/>
          </a:bodyPr>
          <a:lstStyle/>
          <a:p>
            <a:pPr algn="ctr"/>
            <a:r>
              <a:rPr lang="en-US" sz="800" b="0" i="0">
                <a:solidFill>
                  <a:srgbClr val="242424"/>
                </a:solidFill>
                <a:effectLst/>
                <a:latin typeface="Segoe UI"/>
                <a:cs typeface="Segoe UI"/>
              </a:rPr>
              <a:t>Impact Engines are designed to echo </a:t>
            </a:r>
            <a:r>
              <a:rPr lang="en-US" sz="800" b="0" i="0" err="1">
                <a:solidFill>
                  <a:srgbClr val="242424"/>
                </a:solidFill>
                <a:effectLst/>
                <a:latin typeface="Segoe UI"/>
                <a:cs typeface="Segoe UI"/>
              </a:rPr>
              <a:t>Northeastern's</a:t>
            </a:r>
            <a:r>
              <a:rPr lang="en-US" sz="800" b="0" i="0">
                <a:solidFill>
                  <a:srgbClr val="242424"/>
                </a:solidFill>
                <a:effectLst/>
                <a:latin typeface="Segoe UI"/>
                <a:cs typeface="Segoe UI"/>
              </a:rPr>
              <a:t> commitment to diversity, equity, and inclusion and should be reflected in your Impact Engine proposal. To learn more about DEI at Northeastern, visit </a:t>
            </a:r>
            <a:r>
              <a:rPr lang="en-US" sz="800" b="0" i="0">
                <a:solidFill>
                  <a:srgbClr val="242424"/>
                </a:solidFill>
                <a:effectLst/>
                <a:latin typeface="Segoe UI"/>
                <a:cs typeface="Segoe UI"/>
                <a:hlinkClick r:id="rId3"/>
              </a:rPr>
              <a:t>northeastern.edu/diversity</a:t>
            </a:r>
            <a:endParaRPr lang="en-US" sz="800">
              <a:latin typeface="Segoe UI"/>
              <a:cs typeface="Segoe UI"/>
            </a:endParaRPr>
          </a:p>
        </p:txBody>
      </p:sp>
    </p:spTree>
    <p:extLst>
      <p:ext uri="{BB962C8B-B14F-4D97-AF65-F5344CB8AC3E}">
        <p14:creationId xmlns:p14="http://schemas.microsoft.com/office/powerpoint/2010/main" val="2679962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0997-E5D7-4ACE-8B40-7881D98DA2FA}"/>
              </a:ext>
            </a:extLst>
          </p:cNvPr>
          <p:cNvSpPr>
            <a:spLocks noGrp="1"/>
          </p:cNvSpPr>
          <p:nvPr>
            <p:ph type="title"/>
          </p:nvPr>
        </p:nvSpPr>
        <p:spPr>
          <a:xfrm>
            <a:off x="838200" y="1004047"/>
            <a:ext cx="10515600" cy="686641"/>
          </a:xfrm>
        </p:spPr>
        <p:txBody>
          <a:bodyPr>
            <a:normAutofit/>
          </a:bodyPr>
          <a:lstStyle/>
          <a:p>
            <a:r>
              <a:rPr lang="en-US" sz="2000" b="1">
                <a:solidFill>
                  <a:srgbClr val="000000"/>
                </a:solidFill>
                <a:latin typeface="Arial" panose="020B0604020202020204" pitchFamily="34" charset="0"/>
                <a:cs typeface="Arial" panose="020B0604020202020204" pitchFamily="34" charset="0"/>
              </a:rPr>
              <a:t>Milestones, Resources &amp; Budget</a:t>
            </a:r>
            <a:br>
              <a:rPr lang="en-US" sz="1400" b="1" i="1">
                <a:solidFill>
                  <a:srgbClr val="000000"/>
                </a:solidFill>
                <a:effectLst/>
                <a:latin typeface="Calibri" panose="020F0502020204030204" pitchFamily="34" charset="0"/>
                <a:cs typeface="Calibri" panose="020F0502020204030204" pitchFamily="34" charset="0"/>
              </a:rPr>
            </a:br>
            <a:r>
              <a:rPr lang="en-US" sz="1400" b="0" i="1">
                <a:solidFill>
                  <a:srgbClr val="000000"/>
                </a:solidFill>
                <a:effectLst/>
                <a:latin typeface="+mn-lt"/>
              </a:rPr>
              <a:t>What resources are needed to achieve 1-, 3- and 5-year milestones? </a:t>
            </a:r>
            <a:r>
              <a:rPr lang="en-US" sz="1400">
                <a:effectLst/>
                <a:latin typeface="+mn-lt"/>
              </a:rPr>
              <a:t>​</a:t>
            </a:r>
            <a:endParaRPr lang="en-US" sz="1400" i="1">
              <a:latin typeface="+mn-lt"/>
              <a:cs typeface="Calibri" panose="020F0502020204030204" pitchFamily="34" charset="0"/>
            </a:endParaRPr>
          </a:p>
        </p:txBody>
      </p:sp>
      <p:sp>
        <p:nvSpPr>
          <p:cNvPr id="3" name="Content Placeholder 2">
            <a:extLst>
              <a:ext uri="{FF2B5EF4-FFF2-40B4-BE49-F238E27FC236}">
                <a16:creationId xmlns:a16="http://schemas.microsoft.com/office/drawing/2014/main" id="{D79265A5-7E89-48A3-AD40-F2C778821D8F}"/>
              </a:ext>
            </a:extLst>
          </p:cNvPr>
          <p:cNvSpPr>
            <a:spLocks noGrp="1"/>
          </p:cNvSpPr>
          <p:nvPr>
            <p:ph idx="1"/>
          </p:nvPr>
        </p:nvSpPr>
        <p:spPr/>
        <p:txBody>
          <a:bodyPr>
            <a:normAutofit/>
          </a:bodyPr>
          <a:lstStyle/>
          <a:p>
            <a:pPr marL="0" indent="0">
              <a:buNone/>
            </a:pPr>
            <a:endParaRPr lang="en-US" sz="1200"/>
          </a:p>
        </p:txBody>
      </p:sp>
      <p:cxnSp>
        <p:nvCxnSpPr>
          <p:cNvPr id="5" name="Straight Connector 4">
            <a:extLst>
              <a:ext uri="{FF2B5EF4-FFF2-40B4-BE49-F238E27FC236}">
                <a16:creationId xmlns:a16="http://schemas.microsoft.com/office/drawing/2014/main" id="{A2A58C78-F71E-4657-B495-B53CA20490B1}"/>
              </a:ext>
            </a:extLst>
          </p:cNvPr>
          <p:cNvCxnSpPr/>
          <p:nvPr/>
        </p:nvCxnSpPr>
        <p:spPr>
          <a:xfrm>
            <a:off x="761999" y="1041118"/>
            <a:ext cx="0" cy="566223"/>
          </a:xfrm>
          <a:prstGeom prst="line">
            <a:avLst/>
          </a:prstGeom>
          <a:ln w="88900">
            <a:solidFill>
              <a:srgbClr val="FFC44B"/>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C5DF491-3EEA-46A3-9C47-0B165BB17B53}"/>
              </a:ext>
            </a:extLst>
          </p:cNvPr>
          <p:cNvCxnSpPr/>
          <p:nvPr/>
        </p:nvCxnSpPr>
        <p:spPr>
          <a:xfrm>
            <a:off x="0" y="659272"/>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descr="Text&#10;&#10;Description automatically generated">
            <a:extLst>
              <a:ext uri="{FF2B5EF4-FFF2-40B4-BE49-F238E27FC236}">
                <a16:creationId xmlns:a16="http://schemas.microsoft.com/office/drawing/2014/main" id="{EDFEF070-7B8F-4A9D-B451-99DEBBA49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636" y="153036"/>
            <a:ext cx="1820562" cy="389337"/>
          </a:xfrm>
          <a:prstGeom prst="rect">
            <a:avLst/>
          </a:prstGeom>
        </p:spPr>
      </p:pic>
      <p:cxnSp>
        <p:nvCxnSpPr>
          <p:cNvPr id="8" name="Straight Connector 7">
            <a:extLst>
              <a:ext uri="{FF2B5EF4-FFF2-40B4-BE49-F238E27FC236}">
                <a16:creationId xmlns:a16="http://schemas.microsoft.com/office/drawing/2014/main" id="{2FBC1A59-988E-6280-35FE-A22389B58691}"/>
              </a:ext>
            </a:extLst>
          </p:cNvPr>
          <p:cNvCxnSpPr>
            <a:cxnSpLocks/>
          </p:cNvCxnSpPr>
          <p:nvPr/>
        </p:nvCxnSpPr>
        <p:spPr>
          <a:xfrm>
            <a:off x="987151" y="6319421"/>
            <a:ext cx="10217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0D19942-1F2E-F099-943B-E87DC680BCCD}"/>
              </a:ext>
            </a:extLst>
          </p:cNvPr>
          <p:cNvSpPr txBox="1"/>
          <p:nvPr/>
        </p:nvSpPr>
        <p:spPr>
          <a:xfrm>
            <a:off x="1" y="6458932"/>
            <a:ext cx="12192000" cy="215429"/>
          </a:xfrm>
          <a:prstGeom prst="rect">
            <a:avLst/>
          </a:prstGeom>
          <a:noFill/>
        </p:spPr>
        <p:txBody>
          <a:bodyPr wrap="square" lIns="91440" tIns="45720" rIns="91440" bIns="45720" rtlCol="0" anchor="t">
            <a:spAutoFit/>
          </a:bodyPr>
          <a:lstStyle/>
          <a:p>
            <a:pPr algn="ctr"/>
            <a:r>
              <a:rPr lang="en-US" sz="800" b="0" i="0">
                <a:solidFill>
                  <a:srgbClr val="242424"/>
                </a:solidFill>
                <a:effectLst/>
                <a:latin typeface="Segoe UI"/>
                <a:cs typeface="Segoe UI"/>
              </a:rPr>
              <a:t>Impact Engines are designed to echo </a:t>
            </a:r>
            <a:r>
              <a:rPr lang="en-US" sz="800" b="0" i="0" err="1">
                <a:solidFill>
                  <a:srgbClr val="242424"/>
                </a:solidFill>
                <a:effectLst/>
                <a:latin typeface="Segoe UI"/>
                <a:cs typeface="Segoe UI"/>
              </a:rPr>
              <a:t>Northeastern's</a:t>
            </a:r>
            <a:r>
              <a:rPr lang="en-US" sz="800" b="0" i="0">
                <a:solidFill>
                  <a:srgbClr val="242424"/>
                </a:solidFill>
                <a:effectLst/>
                <a:latin typeface="Segoe UI"/>
                <a:cs typeface="Segoe UI"/>
              </a:rPr>
              <a:t> commitment to diversity, equity, and inclusion and should be reflected in your Impact Engine proposal. To learn more about DEI at Northeastern, visit </a:t>
            </a:r>
            <a:r>
              <a:rPr lang="en-US" sz="800" b="0" i="0">
                <a:solidFill>
                  <a:srgbClr val="242424"/>
                </a:solidFill>
                <a:effectLst/>
                <a:latin typeface="Segoe UI"/>
                <a:cs typeface="Segoe UI"/>
                <a:hlinkClick r:id="rId3"/>
              </a:rPr>
              <a:t>northeastern.edu/diversity</a:t>
            </a:r>
            <a:endParaRPr lang="en-US" sz="800">
              <a:latin typeface="Segoe UI"/>
              <a:cs typeface="Segoe UI"/>
            </a:endParaRPr>
          </a:p>
        </p:txBody>
      </p:sp>
    </p:spTree>
    <p:extLst>
      <p:ext uri="{BB962C8B-B14F-4D97-AF65-F5344CB8AC3E}">
        <p14:creationId xmlns:p14="http://schemas.microsoft.com/office/powerpoint/2010/main" val="3769949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stretch>
            <a:fillRect t="-1000" b="-1000"/>
          </a:stretch>
        </a:blipFill>
        <a:effectLst/>
      </p:bgPr>
    </p:bg>
    <p:spTree>
      <p:nvGrpSpPr>
        <p:cNvPr id="1" name=""/>
        <p:cNvGrpSpPr/>
        <p:nvPr/>
      </p:nvGrpSpPr>
      <p:grpSpPr>
        <a:xfrm>
          <a:off x="0" y="0"/>
          <a:ext cx="0" cy="0"/>
          <a:chOff x="0" y="0"/>
          <a:chExt cx="0" cy="0"/>
        </a:xfrm>
      </p:grpSpPr>
      <p:pic>
        <p:nvPicPr>
          <p:cNvPr id="8" name="Picture 7" descr="Text&#10;&#10;Description automatically generated">
            <a:extLst>
              <a:ext uri="{FF2B5EF4-FFF2-40B4-BE49-F238E27FC236}">
                <a16:creationId xmlns:a16="http://schemas.microsoft.com/office/drawing/2014/main" id="{9396F2EF-3E65-4F49-A163-256CD34907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3144" y="2734211"/>
            <a:ext cx="3608696" cy="771739"/>
          </a:xfrm>
          <a:prstGeom prst="rect">
            <a:avLst/>
          </a:prstGeom>
        </p:spPr>
      </p:pic>
      <p:sp>
        <p:nvSpPr>
          <p:cNvPr id="2" name="TextBox 1">
            <a:extLst>
              <a:ext uri="{FF2B5EF4-FFF2-40B4-BE49-F238E27FC236}">
                <a16:creationId xmlns:a16="http://schemas.microsoft.com/office/drawing/2014/main" id="{C22596FB-87F2-052F-51AF-FF4E57451026}"/>
              </a:ext>
            </a:extLst>
          </p:cNvPr>
          <p:cNvSpPr txBox="1"/>
          <p:nvPr/>
        </p:nvSpPr>
        <p:spPr>
          <a:xfrm>
            <a:off x="518741" y="399750"/>
            <a:ext cx="4493926" cy="1166153"/>
          </a:xfrm>
          <a:prstGeom prst="rect">
            <a:avLst/>
          </a:prstGeom>
          <a:noFill/>
        </p:spPr>
        <p:txBody>
          <a:bodyPr wrap="square" lIns="91440" tIns="45720" rIns="91440" bIns="45720" rtlCol="0" anchor="t">
            <a:spAutoFit/>
          </a:bodyPr>
          <a:lstStyle/>
          <a:p>
            <a:pPr>
              <a:lnSpc>
                <a:spcPct val="150000"/>
              </a:lnSpc>
            </a:pPr>
            <a:r>
              <a:rPr lang="en-US" sz="1200" b="1" i="0">
                <a:effectLst/>
                <a:latin typeface="Arial"/>
                <a:cs typeface="Segoe UI"/>
              </a:rPr>
              <a:t>Impact Engines are designed to echo </a:t>
            </a:r>
            <a:r>
              <a:rPr lang="en-US" sz="1200" b="1" i="0" err="1">
                <a:effectLst/>
                <a:latin typeface="Arial"/>
                <a:cs typeface="Segoe UI"/>
              </a:rPr>
              <a:t>Northeastern's</a:t>
            </a:r>
            <a:r>
              <a:rPr lang="en-US" sz="1200" b="1" i="0">
                <a:effectLst/>
                <a:latin typeface="Arial"/>
                <a:cs typeface="Segoe UI"/>
              </a:rPr>
              <a:t> commitment to diversity, equity, and inclusion and should be reflected in your Impact Engine proposal. To learn more about DEI at Northeastern, visit </a:t>
            </a:r>
            <a:r>
              <a:rPr lang="en-US" sz="1200" b="1" i="0">
                <a:effectLst/>
                <a:latin typeface="Arial"/>
                <a:cs typeface="Segoe UI"/>
                <a:hlinkClick r:id="rId4">
                  <a:extLst>
                    <a:ext uri="{A12FA001-AC4F-418D-AE19-62706E023703}">
                      <ahyp:hlinkClr xmlns:ahyp="http://schemas.microsoft.com/office/drawing/2018/hyperlinkcolor" val="tx"/>
                    </a:ext>
                  </a:extLst>
                </a:hlinkClick>
              </a:rPr>
              <a:t>northeastern.edu/diversity</a:t>
            </a:r>
            <a:endParaRPr lang="en-US" sz="1200" b="1">
              <a:latin typeface="Arial"/>
              <a:cs typeface="Segoe UI"/>
            </a:endParaRPr>
          </a:p>
        </p:txBody>
      </p:sp>
      <p:cxnSp>
        <p:nvCxnSpPr>
          <p:cNvPr id="4" name="Straight Connector 3">
            <a:extLst>
              <a:ext uri="{FF2B5EF4-FFF2-40B4-BE49-F238E27FC236}">
                <a16:creationId xmlns:a16="http://schemas.microsoft.com/office/drawing/2014/main" id="{BB448747-FABF-82B6-F695-48E8B6F7FA30}"/>
              </a:ext>
            </a:extLst>
          </p:cNvPr>
          <p:cNvCxnSpPr/>
          <p:nvPr/>
        </p:nvCxnSpPr>
        <p:spPr>
          <a:xfrm>
            <a:off x="391026" y="469618"/>
            <a:ext cx="0" cy="967275"/>
          </a:xfrm>
          <a:prstGeom prst="line">
            <a:avLst/>
          </a:prstGeom>
          <a:ln w="88900">
            <a:solidFill>
              <a:srgbClr val="FFC4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650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0997-E5D7-4ACE-8B40-7881D98DA2FA}"/>
              </a:ext>
            </a:extLst>
          </p:cNvPr>
          <p:cNvSpPr>
            <a:spLocks noGrp="1"/>
          </p:cNvSpPr>
          <p:nvPr>
            <p:ph type="title"/>
          </p:nvPr>
        </p:nvSpPr>
        <p:spPr>
          <a:xfrm>
            <a:off x="838200" y="1004047"/>
            <a:ext cx="10515600" cy="686641"/>
          </a:xfrm>
        </p:spPr>
        <p:txBody>
          <a:bodyPr>
            <a:normAutofit/>
          </a:bodyPr>
          <a:lstStyle/>
          <a:p>
            <a:r>
              <a:rPr lang="en-US" sz="2000" b="1">
                <a:solidFill>
                  <a:srgbClr val="000000"/>
                </a:solidFill>
                <a:latin typeface="Arial" panose="020B0604020202020204" pitchFamily="34" charset="0"/>
                <a:cs typeface="Arial" panose="020B0604020202020204" pitchFamily="34" charset="0"/>
              </a:rPr>
              <a:t>Impact Engine Leadership Team</a:t>
            </a:r>
            <a:br>
              <a:rPr lang="en-US" sz="2000" b="1">
                <a:solidFill>
                  <a:srgbClr val="000000"/>
                </a:solidFill>
                <a:latin typeface="Arial" panose="020B0604020202020204" pitchFamily="34" charset="0"/>
                <a:cs typeface="Arial" panose="020B0604020202020204" pitchFamily="34" charset="0"/>
              </a:rPr>
            </a:br>
            <a:r>
              <a:rPr lang="en-US" sz="1400" i="1">
                <a:solidFill>
                  <a:srgbClr val="000000"/>
                </a:solidFill>
                <a:latin typeface="+mn-lt"/>
                <a:cs typeface="Arial" panose="020B0604020202020204" pitchFamily="34" charset="0"/>
              </a:rPr>
              <a:t>List the key members of the current team.</a:t>
            </a:r>
            <a:endParaRPr lang="en-US" sz="1400" i="1">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79265A5-7E89-48A3-AD40-F2C778821D8F}"/>
              </a:ext>
            </a:extLst>
          </p:cNvPr>
          <p:cNvSpPr>
            <a:spLocks noGrp="1"/>
          </p:cNvSpPr>
          <p:nvPr>
            <p:ph idx="1"/>
          </p:nvPr>
        </p:nvSpPr>
        <p:spPr/>
        <p:txBody>
          <a:bodyPr>
            <a:normAutofit/>
          </a:bodyPr>
          <a:lstStyle/>
          <a:p>
            <a:pPr marL="0" indent="0">
              <a:buNone/>
            </a:pPr>
            <a:r>
              <a:rPr lang="en-US" sz="1200"/>
              <a:t>Add the name(s), affiliation(s), and contact information here</a:t>
            </a:r>
          </a:p>
        </p:txBody>
      </p:sp>
      <p:cxnSp>
        <p:nvCxnSpPr>
          <p:cNvPr id="4" name="Straight Connector 3">
            <a:extLst>
              <a:ext uri="{FF2B5EF4-FFF2-40B4-BE49-F238E27FC236}">
                <a16:creationId xmlns:a16="http://schemas.microsoft.com/office/drawing/2014/main" id="{0A10EE8A-50B2-4CBF-845F-1E2A137EFCDF}"/>
              </a:ext>
            </a:extLst>
          </p:cNvPr>
          <p:cNvCxnSpPr/>
          <p:nvPr/>
        </p:nvCxnSpPr>
        <p:spPr>
          <a:xfrm>
            <a:off x="0" y="659272"/>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39E73A0-335B-46AE-B8E9-BECCD3B8BBCD}"/>
              </a:ext>
            </a:extLst>
          </p:cNvPr>
          <p:cNvCxnSpPr/>
          <p:nvPr/>
        </p:nvCxnSpPr>
        <p:spPr>
          <a:xfrm>
            <a:off x="761999" y="1041118"/>
            <a:ext cx="0" cy="566223"/>
          </a:xfrm>
          <a:prstGeom prst="line">
            <a:avLst/>
          </a:prstGeom>
          <a:ln w="88900">
            <a:solidFill>
              <a:srgbClr val="FFC44B"/>
            </a:solidFill>
          </a:ln>
        </p:spPr>
        <p:style>
          <a:lnRef idx="1">
            <a:schemeClr val="accent1"/>
          </a:lnRef>
          <a:fillRef idx="0">
            <a:schemeClr val="accent1"/>
          </a:fillRef>
          <a:effectRef idx="0">
            <a:schemeClr val="accent1"/>
          </a:effectRef>
          <a:fontRef idx="minor">
            <a:schemeClr val="tx1"/>
          </a:fontRef>
        </p:style>
      </p:cxnSp>
      <p:pic>
        <p:nvPicPr>
          <p:cNvPr id="7" name="Picture 6" descr="Text&#10;&#10;Description automatically generated">
            <a:extLst>
              <a:ext uri="{FF2B5EF4-FFF2-40B4-BE49-F238E27FC236}">
                <a16:creationId xmlns:a16="http://schemas.microsoft.com/office/drawing/2014/main" id="{BB8F43B7-2240-4B22-9DA7-896811AE63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636" y="153036"/>
            <a:ext cx="1820562" cy="389337"/>
          </a:xfrm>
          <a:prstGeom prst="rect">
            <a:avLst/>
          </a:prstGeom>
        </p:spPr>
      </p:pic>
      <p:cxnSp>
        <p:nvCxnSpPr>
          <p:cNvPr id="8" name="Straight Connector 7">
            <a:extLst>
              <a:ext uri="{FF2B5EF4-FFF2-40B4-BE49-F238E27FC236}">
                <a16:creationId xmlns:a16="http://schemas.microsoft.com/office/drawing/2014/main" id="{B53286E0-9573-4E60-2877-EF17081F9963}"/>
              </a:ext>
            </a:extLst>
          </p:cNvPr>
          <p:cNvCxnSpPr>
            <a:cxnSpLocks/>
          </p:cNvCxnSpPr>
          <p:nvPr/>
        </p:nvCxnSpPr>
        <p:spPr>
          <a:xfrm>
            <a:off x="987151" y="6319421"/>
            <a:ext cx="10217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8B8E720-8A61-1062-5D4D-7C6A6EA1BFA5}"/>
              </a:ext>
            </a:extLst>
          </p:cNvPr>
          <p:cNvSpPr txBox="1"/>
          <p:nvPr/>
        </p:nvSpPr>
        <p:spPr>
          <a:xfrm>
            <a:off x="1" y="6458932"/>
            <a:ext cx="12192000" cy="215429"/>
          </a:xfrm>
          <a:prstGeom prst="rect">
            <a:avLst/>
          </a:prstGeom>
          <a:noFill/>
        </p:spPr>
        <p:txBody>
          <a:bodyPr wrap="square" lIns="91440" tIns="45720" rIns="91440" bIns="45720" rtlCol="0" anchor="t">
            <a:spAutoFit/>
          </a:bodyPr>
          <a:lstStyle/>
          <a:p>
            <a:pPr algn="ctr"/>
            <a:r>
              <a:rPr lang="en-US" sz="800" b="0" i="0">
                <a:solidFill>
                  <a:srgbClr val="242424"/>
                </a:solidFill>
                <a:effectLst/>
                <a:latin typeface="Segoe UI"/>
                <a:cs typeface="Segoe UI"/>
              </a:rPr>
              <a:t>Impact Engines are designed to echo </a:t>
            </a:r>
            <a:r>
              <a:rPr lang="en-US" sz="800" b="0" i="0" err="1">
                <a:solidFill>
                  <a:srgbClr val="242424"/>
                </a:solidFill>
                <a:effectLst/>
                <a:latin typeface="Segoe UI"/>
                <a:cs typeface="Segoe UI"/>
              </a:rPr>
              <a:t>Northeastern's</a:t>
            </a:r>
            <a:r>
              <a:rPr lang="en-US" sz="800" b="0" i="0">
                <a:solidFill>
                  <a:srgbClr val="242424"/>
                </a:solidFill>
                <a:effectLst/>
                <a:latin typeface="Segoe UI"/>
                <a:cs typeface="Segoe UI"/>
              </a:rPr>
              <a:t> commitment to diversity, equity, and inclusion and should be reflected in your Impact Engine proposal. To learn more about DEI at Northeastern, visit </a:t>
            </a:r>
            <a:r>
              <a:rPr lang="en-US" sz="800" b="0" i="0">
                <a:solidFill>
                  <a:srgbClr val="242424"/>
                </a:solidFill>
                <a:effectLst/>
                <a:latin typeface="Segoe UI"/>
                <a:cs typeface="Segoe UI"/>
                <a:hlinkClick r:id="rId3"/>
              </a:rPr>
              <a:t>northeastern.edu/diversity</a:t>
            </a:r>
            <a:endParaRPr lang="en-US" sz="800">
              <a:latin typeface="Segoe UI"/>
              <a:cs typeface="Segoe UI"/>
            </a:endParaRPr>
          </a:p>
        </p:txBody>
      </p:sp>
    </p:spTree>
    <p:extLst>
      <p:ext uri="{BB962C8B-B14F-4D97-AF65-F5344CB8AC3E}">
        <p14:creationId xmlns:p14="http://schemas.microsoft.com/office/powerpoint/2010/main" val="4274684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0997-E5D7-4ACE-8B40-7881D98DA2FA}"/>
              </a:ext>
            </a:extLst>
          </p:cNvPr>
          <p:cNvSpPr>
            <a:spLocks noGrp="1"/>
          </p:cNvSpPr>
          <p:nvPr>
            <p:ph type="title"/>
          </p:nvPr>
        </p:nvSpPr>
        <p:spPr>
          <a:xfrm>
            <a:off x="838200" y="1041118"/>
            <a:ext cx="10515600" cy="649570"/>
          </a:xfrm>
        </p:spPr>
        <p:txBody>
          <a:bodyPr>
            <a:noAutofit/>
          </a:bodyPr>
          <a:lstStyle/>
          <a:p>
            <a:r>
              <a:rPr lang="en-US" sz="2000" b="1" i="0">
                <a:solidFill>
                  <a:srgbClr val="000000"/>
                </a:solidFill>
                <a:effectLst/>
                <a:latin typeface="Arial" panose="020B0604020202020204" pitchFamily="34" charset="0"/>
                <a:cs typeface="Arial" panose="020B0604020202020204" pitchFamily="34" charset="0"/>
              </a:rPr>
              <a:t>Context</a:t>
            </a:r>
            <a:br>
              <a:rPr lang="en-US" sz="1400" b="1" i="1">
                <a:solidFill>
                  <a:srgbClr val="000000"/>
                </a:solidFill>
                <a:effectLst/>
                <a:latin typeface="Calibri" panose="020F0502020204030204" pitchFamily="34" charset="0"/>
                <a:cs typeface="Calibri" panose="020F0502020204030204" pitchFamily="34" charset="0"/>
              </a:rPr>
            </a:br>
            <a:r>
              <a:rPr lang="en-US" sz="1400" b="0" i="1">
                <a:effectLst/>
                <a:latin typeface="+mn-lt"/>
              </a:rPr>
              <a:t>Describe the broader circumstances that form the need for your Impact Engine</a:t>
            </a:r>
            <a:r>
              <a:rPr lang="en-US" sz="1400">
                <a:effectLst/>
                <a:latin typeface="+mn-lt"/>
              </a:rPr>
              <a:t>​. </a:t>
            </a:r>
            <a:r>
              <a:rPr lang="en-US" sz="1400" b="0" i="1">
                <a:solidFill>
                  <a:srgbClr val="242424"/>
                </a:solidFill>
                <a:effectLst/>
                <a:latin typeface="+mn-lt"/>
              </a:rPr>
              <a:t>Please include how this context aligns with Northeastern’s vision of diversity, equity, and inclusion.</a:t>
            </a:r>
            <a:br>
              <a:rPr lang="en-US" sz="1400" b="0" i="1">
                <a:solidFill>
                  <a:srgbClr val="242424"/>
                </a:solidFill>
                <a:effectLst/>
                <a:latin typeface="Segoe UI" panose="020B0502040204020203" pitchFamily="34" charset="0"/>
              </a:rPr>
            </a:br>
            <a:endParaRPr lang="en-US" sz="1400" i="1">
              <a:latin typeface="+mn-lt"/>
              <a:cs typeface="Calibri" panose="020F0502020204030204" pitchFamily="34" charset="0"/>
            </a:endParaRPr>
          </a:p>
        </p:txBody>
      </p:sp>
      <p:sp>
        <p:nvSpPr>
          <p:cNvPr id="3" name="Content Placeholder 2">
            <a:extLst>
              <a:ext uri="{FF2B5EF4-FFF2-40B4-BE49-F238E27FC236}">
                <a16:creationId xmlns:a16="http://schemas.microsoft.com/office/drawing/2014/main" id="{D79265A5-7E89-48A3-AD40-F2C778821D8F}"/>
              </a:ext>
            </a:extLst>
          </p:cNvPr>
          <p:cNvSpPr>
            <a:spLocks noGrp="1"/>
          </p:cNvSpPr>
          <p:nvPr>
            <p:ph idx="1"/>
          </p:nvPr>
        </p:nvSpPr>
        <p:spPr>
          <a:xfrm>
            <a:off x="838200" y="1825624"/>
            <a:ext cx="10515600" cy="4373099"/>
          </a:xfrm>
        </p:spPr>
        <p:txBody>
          <a:bodyPr>
            <a:normAutofit/>
          </a:bodyPr>
          <a:lstStyle/>
          <a:p>
            <a:pPr marL="0" indent="0">
              <a:buNone/>
            </a:pPr>
            <a:endParaRPr lang="en-US" sz="1200"/>
          </a:p>
        </p:txBody>
      </p:sp>
      <p:cxnSp>
        <p:nvCxnSpPr>
          <p:cNvPr id="6" name="Straight Connector 5">
            <a:extLst>
              <a:ext uri="{FF2B5EF4-FFF2-40B4-BE49-F238E27FC236}">
                <a16:creationId xmlns:a16="http://schemas.microsoft.com/office/drawing/2014/main" id="{A39E73A0-335B-46AE-B8E9-BECCD3B8BBCD}"/>
              </a:ext>
            </a:extLst>
          </p:cNvPr>
          <p:cNvCxnSpPr/>
          <p:nvPr/>
        </p:nvCxnSpPr>
        <p:spPr>
          <a:xfrm>
            <a:off x="761999" y="1041118"/>
            <a:ext cx="0" cy="566223"/>
          </a:xfrm>
          <a:prstGeom prst="line">
            <a:avLst/>
          </a:prstGeom>
          <a:ln w="88900">
            <a:solidFill>
              <a:srgbClr val="FFC44B"/>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868EA56-C837-42B3-92A9-D08B78628E85}"/>
              </a:ext>
            </a:extLst>
          </p:cNvPr>
          <p:cNvCxnSpPr/>
          <p:nvPr/>
        </p:nvCxnSpPr>
        <p:spPr>
          <a:xfrm>
            <a:off x="0" y="659272"/>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descr="Text&#10;&#10;Description automatically generated">
            <a:extLst>
              <a:ext uri="{FF2B5EF4-FFF2-40B4-BE49-F238E27FC236}">
                <a16:creationId xmlns:a16="http://schemas.microsoft.com/office/drawing/2014/main" id="{41AF5985-BE01-4B78-B509-E01FF4AB9C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636" y="153036"/>
            <a:ext cx="1820562" cy="389337"/>
          </a:xfrm>
          <a:prstGeom prst="rect">
            <a:avLst/>
          </a:prstGeom>
        </p:spPr>
      </p:pic>
      <p:cxnSp>
        <p:nvCxnSpPr>
          <p:cNvPr id="13" name="Straight Connector 12">
            <a:extLst>
              <a:ext uri="{FF2B5EF4-FFF2-40B4-BE49-F238E27FC236}">
                <a16:creationId xmlns:a16="http://schemas.microsoft.com/office/drawing/2014/main" id="{4E8FB1B1-7247-E855-3AA2-7D46F36CECF4}"/>
              </a:ext>
            </a:extLst>
          </p:cNvPr>
          <p:cNvCxnSpPr>
            <a:cxnSpLocks/>
          </p:cNvCxnSpPr>
          <p:nvPr/>
        </p:nvCxnSpPr>
        <p:spPr>
          <a:xfrm>
            <a:off x="987151" y="6319421"/>
            <a:ext cx="10217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F9B4B4D5-DB31-B703-BD30-F5B0BAD30347}"/>
              </a:ext>
            </a:extLst>
          </p:cNvPr>
          <p:cNvSpPr txBox="1"/>
          <p:nvPr/>
        </p:nvSpPr>
        <p:spPr>
          <a:xfrm>
            <a:off x="1" y="6458932"/>
            <a:ext cx="12192000" cy="215429"/>
          </a:xfrm>
          <a:prstGeom prst="rect">
            <a:avLst/>
          </a:prstGeom>
          <a:noFill/>
        </p:spPr>
        <p:txBody>
          <a:bodyPr wrap="square" lIns="91440" tIns="45720" rIns="91440" bIns="45720" rtlCol="0" anchor="t">
            <a:spAutoFit/>
          </a:bodyPr>
          <a:lstStyle/>
          <a:p>
            <a:pPr algn="ctr"/>
            <a:r>
              <a:rPr lang="en-US" sz="800" b="0" i="0">
                <a:solidFill>
                  <a:srgbClr val="242424"/>
                </a:solidFill>
                <a:effectLst/>
                <a:latin typeface="Segoe UI"/>
                <a:cs typeface="Segoe UI"/>
              </a:rPr>
              <a:t>Impact Engines are designed to echo </a:t>
            </a:r>
            <a:r>
              <a:rPr lang="en-US" sz="800" b="0" i="0" err="1">
                <a:solidFill>
                  <a:srgbClr val="242424"/>
                </a:solidFill>
                <a:effectLst/>
                <a:latin typeface="Segoe UI"/>
                <a:cs typeface="Segoe UI"/>
              </a:rPr>
              <a:t>Northeastern's</a:t>
            </a:r>
            <a:r>
              <a:rPr lang="en-US" sz="800" b="0" i="0">
                <a:solidFill>
                  <a:srgbClr val="242424"/>
                </a:solidFill>
                <a:effectLst/>
                <a:latin typeface="Segoe UI"/>
                <a:cs typeface="Segoe UI"/>
              </a:rPr>
              <a:t> commitment to diversity, equity, and inclusion and should be reflected in your Impact Engine proposal. To learn more about DEI at Northeastern, visit </a:t>
            </a:r>
            <a:r>
              <a:rPr lang="en-US" sz="800" b="0" i="0">
                <a:solidFill>
                  <a:srgbClr val="242424"/>
                </a:solidFill>
                <a:effectLst/>
                <a:latin typeface="Segoe UI"/>
                <a:cs typeface="Segoe UI"/>
                <a:hlinkClick r:id="rId3"/>
              </a:rPr>
              <a:t>northeastern.edu/diversity</a:t>
            </a:r>
            <a:endParaRPr lang="en-US" sz="800">
              <a:latin typeface="Segoe UI"/>
              <a:cs typeface="Segoe UI"/>
            </a:endParaRPr>
          </a:p>
        </p:txBody>
      </p:sp>
    </p:spTree>
    <p:extLst>
      <p:ext uri="{BB962C8B-B14F-4D97-AF65-F5344CB8AC3E}">
        <p14:creationId xmlns:p14="http://schemas.microsoft.com/office/powerpoint/2010/main" val="2282662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0997-E5D7-4ACE-8B40-7881D98DA2FA}"/>
              </a:ext>
            </a:extLst>
          </p:cNvPr>
          <p:cNvSpPr>
            <a:spLocks noGrp="1"/>
          </p:cNvSpPr>
          <p:nvPr>
            <p:ph type="title"/>
          </p:nvPr>
        </p:nvSpPr>
        <p:spPr>
          <a:xfrm>
            <a:off x="838200" y="1004047"/>
            <a:ext cx="10515600" cy="686641"/>
          </a:xfrm>
        </p:spPr>
        <p:txBody>
          <a:bodyPr>
            <a:noAutofit/>
          </a:bodyPr>
          <a:lstStyle/>
          <a:p>
            <a:r>
              <a:rPr lang="en-US" sz="2000" b="1" i="0">
                <a:effectLst/>
                <a:latin typeface="Arial" panose="020B0604020202020204" pitchFamily="34" charset="0"/>
                <a:cs typeface="Arial" panose="020B0604020202020204" pitchFamily="34" charset="0"/>
              </a:rPr>
              <a:t>Problem</a:t>
            </a:r>
            <a:br>
              <a:rPr lang="en-US" sz="1400" b="1" i="1">
                <a:effectLst/>
                <a:latin typeface="Calibri" panose="020F0502020204030204" pitchFamily="34" charset="0"/>
                <a:cs typeface="Calibri" panose="020F0502020204030204" pitchFamily="34" charset="0"/>
              </a:rPr>
            </a:br>
            <a:r>
              <a:rPr lang="en-US" sz="1400" b="0" i="1">
                <a:effectLst/>
                <a:latin typeface="+mn-lt"/>
              </a:rPr>
              <a:t>What is the specific problem in the world to solve or the opportunity to seize? Please include how the problem aligns with Northeastern’s vision of diversity, equity, and inclusion.  </a:t>
            </a:r>
            <a:br>
              <a:rPr lang="en-US" sz="1400" i="1"/>
            </a:br>
            <a:endParaRPr lang="en-US" sz="1400" i="1">
              <a:latin typeface="+mn-lt"/>
              <a:cs typeface="Calibri" panose="020F0502020204030204" pitchFamily="34" charset="0"/>
            </a:endParaRPr>
          </a:p>
        </p:txBody>
      </p:sp>
      <p:sp>
        <p:nvSpPr>
          <p:cNvPr id="3" name="Content Placeholder 2">
            <a:extLst>
              <a:ext uri="{FF2B5EF4-FFF2-40B4-BE49-F238E27FC236}">
                <a16:creationId xmlns:a16="http://schemas.microsoft.com/office/drawing/2014/main" id="{D79265A5-7E89-48A3-AD40-F2C778821D8F}"/>
              </a:ext>
            </a:extLst>
          </p:cNvPr>
          <p:cNvSpPr>
            <a:spLocks noGrp="1"/>
          </p:cNvSpPr>
          <p:nvPr>
            <p:ph idx="1"/>
          </p:nvPr>
        </p:nvSpPr>
        <p:spPr>
          <a:xfrm>
            <a:off x="838200" y="1825625"/>
            <a:ext cx="10515600" cy="4373103"/>
          </a:xfrm>
        </p:spPr>
        <p:txBody>
          <a:bodyPr>
            <a:normAutofit/>
          </a:bodyPr>
          <a:lstStyle/>
          <a:p>
            <a:pPr marL="0" indent="0">
              <a:buNone/>
            </a:pPr>
            <a:endParaRPr lang="en-US" sz="1200"/>
          </a:p>
        </p:txBody>
      </p:sp>
      <p:cxnSp>
        <p:nvCxnSpPr>
          <p:cNvPr id="6" name="Straight Connector 5">
            <a:extLst>
              <a:ext uri="{FF2B5EF4-FFF2-40B4-BE49-F238E27FC236}">
                <a16:creationId xmlns:a16="http://schemas.microsoft.com/office/drawing/2014/main" id="{A39E73A0-335B-46AE-B8E9-BECCD3B8BBCD}"/>
              </a:ext>
            </a:extLst>
          </p:cNvPr>
          <p:cNvCxnSpPr/>
          <p:nvPr/>
        </p:nvCxnSpPr>
        <p:spPr>
          <a:xfrm>
            <a:off x="761999" y="1041118"/>
            <a:ext cx="0" cy="566223"/>
          </a:xfrm>
          <a:prstGeom prst="line">
            <a:avLst/>
          </a:prstGeom>
          <a:ln w="88900">
            <a:solidFill>
              <a:srgbClr val="FFC44B"/>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868EA56-C837-42B3-92A9-D08B78628E85}"/>
              </a:ext>
            </a:extLst>
          </p:cNvPr>
          <p:cNvCxnSpPr/>
          <p:nvPr/>
        </p:nvCxnSpPr>
        <p:spPr>
          <a:xfrm>
            <a:off x="0" y="659272"/>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descr="Text&#10;&#10;Description automatically generated">
            <a:extLst>
              <a:ext uri="{FF2B5EF4-FFF2-40B4-BE49-F238E27FC236}">
                <a16:creationId xmlns:a16="http://schemas.microsoft.com/office/drawing/2014/main" id="{41AF5985-BE01-4B78-B509-E01FF4AB9C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636" y="153036"/>
            <a:ext cx="1820562" cy="389337"/>
          </a:xfrm>
          <a:prstGeom prst="rect">
            <a:avLst/>
          </a:prstGeom>
        </p:spPr>
      </p:pic>
      <p:cxnSp>
        <p:nvCxnSpPr>
          <p:cNvPr id="9" name="Straight Connector 8">
            <a:extLst>
              <a:ext uri="{FF2B5EF4-FFF2-40B4-BE49-F238E27FC236}">
                <a16:creationId xmlns:a16="http://schemas.microsoft.com/office/drawing/2014/main" id="{A64B49E2-AFA1-9266-F8F6-C87FD34E25A3}"/>
              </a:ext>
            </a:extLst>
          </p:cNvPr>
          <p:cNvCxnSpPr>
            <a:cxnSpLocks/>
          </p:cNvCxnSpPr>
          <p:nvPr/>
        </p:nvCxnSpPr>
        <p:spPr>
          <a:xfrm>
            <a:off x="987151" y="6319421"/>
            <a:ext cx="10217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3A6D25CD-3C9B-CCD8-3D7F-653AA9F9A81C}"/>
              </a:ext>
            </a:extLst>
          </p:cNvPr>
          <p:cNvSpPr txBox="1"/>
          <p:nvPr/>
        </p:nvSpPr>
        <p:spPr>
          <a:xfrm>
            <a:off x="1" y="6458932"/>
            <a:ext cx="12192000" cy="215429"/>
          </a:xfrm>
          <a:prstGeom prst="rect">
            <a:avLst/>
          </a:prstGeom>
          <a:noFill/>
        </p:spPr>
        <p:txBody>
          <a:bodyPr wrap="square" lIns="91440" tIns="45720" rIns="91440" bIns="45720" rtlCol="0" anchor="t">
            <a:spAutoFit/>
          </a:bodyPr>
          <a:lstStyle/>
          <a:p>
            <a:pPr algn="ctr"/>
            <a:r>
              <a:rPr lang="en-US" sz="800" b="0" i="0">
                <a:solidFill>
                  <a:srgbClr val="242424"/>
                </a:solidFill>
                <a:effectLst/>
                <a:latin typeface="Segoe UI"/>
                <a:cs typeface="Segoe UI"/>
              </a:rPr>
              <a:t>Impact Engines are designed to echo </a:t>
            </a:r>
            <a:r>
              <a:rPr lang="en-US" sz="800" b="0" i="0" err="1">
                <a:solidFill>
                  <a:srgbClr val="242424"/>
                </a:solidFill>
                <a:effectLst/>
                <a:latin typeface="Segoe UI"/>
                <a:cs typeface="Segoe UI"/>
              </a:rPr>
              <a:t>Northeastern's</a:t>
            </a:r>
            <a:r>
              <a:rPr lang="en-US" sz="800" b="0" i="0">
                <a:solidFill>
                  <a:srgbClr val="242424"/>
                </a:solidFill>
                <a:effectLst/>
                <a:latin typeface="Segoe UI"/>
                <a:cs typeface="Segoe UI"/>
              </a:rPr>
              <a:t> commitment to diversity, equity, and inclusion and should be reflected in your Impact Engine proposal. To learn more about DEI at Northeastern, visit </a:t>
            </a:r>
            <a:r>
              <a:rPr lang="en-US" sz="800" b="0" i="0">
                <a:solidFill>
                  <a:srgbClr val="242424"/>
                </a:solidFill>
                <a:effectLst/>
                <a:latin typeface="Segoe UI"/>
                <a:cs typeface="Segoe UI"/>
                <a:hlinkClick r:id="rId3"/>
              </a:rPr>
              <a:t>northeastern.edu/diversity</a:t>
            </a:r>
            <a:endParaRPr lang="en-US" sz="800">
              <a:latin typeface="Segoe UI"/>
              <a:cs typeface="Segoe UI"/>
            </a:endParaRPr>
          </a:p>
        </p:txBody>
      </p:sp>
    </p:spTree>
    <p:extLst>
      <p:ext uri="{BB962C8B-B14F-4D97-AF65-F5344CB8AC3E}">
        <p14:creationId xmlns:p14="http://schemas.microsoft.com/office/powerpoint/2010/main" val="355132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0997-E5D7-4ACE-8B40-7881D98DA2FA}"/>
              </a:ext>
            </a:extLst>
          </p:cNvPr>
          <p:cNvSpPr>
            <a:spLocks noGrp="1"/>
          </p:cNvSpPr>
          <p:nvPr>
            <p:ph type="title"/>
          </p:nvPr>
        </p:nvSpPr>
        <p:spPr>
          <a:xfrm>
            <a:off x="838200" y="1004047"/>
            <a:ext cx="10515600" cy="686641"/>
          </a:xfrm>
        </p:spPr>
        <p:txBody>
          <a:bodyPr>
            <a:noAutofit/>
          </a:bodyPr>
          <a:lstStyle/>
          <a:p>
            <a:r>
              <a:rPr lang="en-US" sz="2000" b="1" i="0">
                <a:solidFill>
                  <a:srgbClr val="000000"/>
                </a:solidFill>
                <a:effectLst/>
                <a:latin typeface="Arial" panose="020B0604020202020204" pitchFamily="34" charset="0"/>
                <a:cs typeface="Arial" panose="020B0604020202020204" pitchFamily="34" charset="0"/>
              </a:rPr>
              <a:t>Solution</a:t>
            </a:r>
            <a:br>
              <a:rPr lang="en-US" sz="1400" b="1" i="1">
                <a:solidFill>
                  <a:srgbClr val="000000"/>
                </a:solidFill>
                <a:effectLst/>
                <a:latin typeface="Calibri" panose="020F0502020204030204" pitchFamily="34" charset="0"/>
                <a:cs typeface="Calibri" panose="020F0502020204030204" pitchFamily="34" charset="0"/>
              </a:rPr>
            </a:br>
            <a:r>
              <a:rPr lang="en-US" sz="1400" b="0" i="1">
                <a:effectLst/>
                <a:latin typeface="+mn-lt"/>
              </a:rPr>
              <a:t>What is your specific solution to address this problem or seize the opportunity?</a:t>
            </a:r>
            <a:r>
              <a:rPr lang="en-US" sz="1400">
                <a:effectLst/>
                <a:latin typeface="+mn-lt"/>
              </a:rPr>
              <a:t>​ </a:t>
            </a:r>
            <a:r>
              <a:rPr lang="en-US" sz="1400" b="0" i="1">
                <a:effectLst/>
                <a:latin typeface="+mn-lt"/>
              </a:rPr>
              <a:t>Please include how the solution to the problem aligns with Northeastern’s vision of diversity, equity, and inclusion.  </a:t>
            </a:r>
            <a:br>
              <a:rPr lang="en-US" sz="1400" i="1"/>
            </a:br>
            <a:endParaRPr lang="en-US" sz="1400" i="1">
              <a:latin typeface="+mn-lt"/>
              <a:cs typeface="Calibri" panose="020F0502020204030204" pitchFamily="34" charset="0"/>
            </a:endParaRPr>
          </a:p>
        </p:txBody>
      </p:sp>
      <p:sp>
        <p:nvSpPr>
          <p:cNvPr id="3" name="Content Placeholder 2">
            <a:extLst>
              <a:ext uri="{FF2B5EF4-FFF2-40B4-BE49-F238E27FC236}">
                <a16:creationId xmlns:a16="http://schemas.microsoft.com/office/drawing/2014/main" id="{D79265A5-7E89-48A3-AD40-F2C778821D8F}"/>
              </a:ext>
            </a:extLst>
          </p:cNvPr>
          <p:cNvSpPr>
            <a:spLocks noGrp="1"/>
          </p:cNvSpPr>
          <p:nvPr>
            <p:ph idx="1"/>
          </p:nvPr>
        </p:nvSpPr>
        <p:spPr>
          <a:xfrm>
            <a:off x="838200" y="1825624"/>
            <a:ext cx="10515600" cy="4373101"/>
          </a:xfrm>
        </p:spPr>
        <p:txBody>
          <a:bodyPr>
            <a:normAutofit/>
          </a:bodyPr>
          <a:lstStyle/>
          <a:p>
            <a:pPr marL="0" indent="0">
              <a:buNone/>
            </a:pPr>
            <a:endParaRPr lang="en-US" sz="1200"/>
          </a:p>
        </p:txBody>
      </p:sp>
      <p:cxnSp>
        <p:nvCxnSpPr>
          <p:cNvPr id="6" name="Straight Connector 5">
            <a:extLst>
              <a:ext uri="{FF2B5EF4-FFF2-40B4-BE49-F238E27FC236}">
                <a16:creationId xmlns:a16="http://schemas.microsoft.com/office/drawing/2014/main" id="{A39E73A0-335B-46AE-B8E9-BECCD3B8BBCD}"/>
              </a:ext>
            </a:extLst>
          </p:cNvPr>
          <p:cNvCxnSpPr/>
          <p:nvPr/>
        </p:nvCxnSpPr>
        <p:spPr>
          <a:xfrm>
            <a:off x="761999" y="1041118"/>
            <a:ext cx="0" cy="566223"/>
          </a:xfrm>
          <a:prstGeom prst="line">
            <a:avLst/>
          </a:prstGeom>
          <a:ln w="88900">
            <a:solidFill>
              <a:srgbClr val="FFC44B"/>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868EA56-C837-42B3-92A9-D08B78628E85}"/>
              </a:ext>
            </a:extLst>
          </p:cNvPr>
          <p:cNvCxnSpPr/>
          <p:nvPr/>
        </p:nvCxnSpPr>
        <p:spPr>
          <a:xfrm>
            <a:off x="0" y="659272"/>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descr="Text&#10;&#10;Description automatically generated">
            <a:extLst>
              <a:ext uri="{FF2B5EF4-FFF2-40B4-BE49-F238E27FC236}">
                <a16:creationId xmlns:a16="http://schemas.microsoft.com/office/drawing/2014/main" id="{41AF5985-BE01-4B78-B509-E01FF4AB9C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636" y="153036"/>
            <a:ext cx="1820562" cy="389337"/>
          </a:xfrm>
          <a:prstGeom prst="rect">
            <a:avLst/>
          </a:prstGeom>
        </p:spPr>
      </p:pic>
      <p:cxnSp>
        <p:nvCxnSpPr>
          <p:cNvPr id="9" name="Straight Connector 8">
            <a:extLst>
              <a:ext uri="{FF2B5EF4-FFF2-40B4-BE49-F238E27FC236}">
                <a16:creationId xmlns:a16="http://schemas.microsoft.com/office/drawing/2014/main" id="{D3C925B1-AC2F-2F03-4BCD-035577127139}"/>
              </a:ext>
            </a:extLst>
          </p:cNvPr>
          <p:cNvCxnSpPr>
            <a:cxnSpLocks/>
          </p:cNvCxnSpPr>
          <p:nvPr/>
        </p:nvCxnSpPr>
        <p:spPr>
          <a:xfrm>
            <a:off x="987151" y="6319421"/>
            <a:ext cx="10217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F22CCD4C-5C4A-2FA5-88BE-C9CB0E90021C}"/>
              </a:ext>
            </a:extLst>
          </p:cNvPr>
          <p:cNvSpPr txBox="1"/>
          <p:nvPr/>
        </p:nvSpPr>
        <p:spPr>
          <a:xfrm>
            <a:off x="1" y="6458932"/>
            <a:ext cx="12192000" cy="215429"/>
          </a:xfrm>
          <a:prstGeom prst="rect">
            <a:avLst/>
          </a:prstGeom>
          <a:noFill/>
        </p:spPr>
        <p:txBody>
          <a:bodyPr wrap="square" lIns="91440" tIns="45720" rIns="91440" bIns="45720" rtlCol="0" anchor="t">
            <a:spAutoFit/>
          </a:bodyPr>
          <a:lstStyle/>
          <a:p>
            <a:pPr algn="ctr"/>
            <a:r>
              <a:rPr lang="en-US" sz="800" b="0" i="0">
                <a:solidFill>
                  <a:srgbClr val="242424"/>
                </a:solidFill>
                <a:effectLst/>
                <a:latin typeface="Segoe UI"/>
                <a:cs typeface="Segoe UI"/>
              </a:rPr>
              <a:t>Impact Engines are designed to echo </a:t>
            </a:r>
            <a:r>
              <a:rPr lang="en-US" sz="800" b="0" i="0" err="1">
                <a:solidFill>
                  <a:srgbClr val="242424"/>
                </a:solidFill>
                <a:effectLst/>
                <a:latin typeface="Segoe UI"/>
                <a:cs typeface="Segoe UI"/>
              </a:rPr>
              <a:t>Northeastern's</a:t>
            </a:r>
            <a:r>
              <a:rPr lang="en-US" sz="800" b="0" i="0">
                <a:solidFill>
                  <a:srgbClr val="242424"/>
                </a:solidFill>
                <a:effectLst/>
                <a:latin typeface="Segoe UI"/>
                <a:cs typeface="Segoe UI"/>
              </a:rPr>
              <a:t> commitment to diversity, equity, and inclusion and should be reflected in your Impact Engine proposal. To learn more about DEI at Northeastern, visit </a:t>
            </a:r>
            <a:r>
              <a:rPr lang="en-US" sz="800" b="0" i="0">
                <a:solidFill>
                  <a:srgbClr val="242424"/>
                </a:solidFill>
                <a:effectLst/>
                <a:latin typeface="Segoe UI"/>
                <a:cs typeface="Segoe UI"/>
                <a:hlinkClick r:id="rId3"/>
              </a:rPr>
              <a:t>northeastern.edu/diversity</a:t>
            </a:r>
            <a:endParaRPr lang="en-US" sz="800">
              <a:latin typeface="Segoe UI"/>
              <a:cs typeface="Segoe UI"/>
            </a:endParaRPr>
          </a:p>
        </p:txBody>
      </p:sp>
    </p:spTree>
    <p:extLst>
      <p:ext uri="{BB962C8B-B14F-4D97-AF65-F5344CB8AC3E}">
        <p14:creationId xmlns:p14="http://schemas.microsoft.com/office/powerpoint/2010/main" val="1790458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0997-E5D7-4ACE-8B40-7881D98DA2FA}"/>
              </a:ext>
            </a:extLst>
          </p:cNvPr>
          <p:cNvSpPr>
            <a:spLocks noGrp="1"/>
          </p:cNvSpPr>
          <p:nvPr>
            <p:ph type="title"/>
          </p:nvPr>
        </p:nvSpPr>
        <p:spPr>
          <a:xfrm>
            <a:off x="838200" y="1004047"/>
            <a:ext cx="10515600" cy="686641"/>
          </a:xfrm>
        </p:spPr>
        <p:txBody>
          <a:bodyPr>
            <a:noAutofit/>
          </a:bodyPr>
          <a:lstStyle/>
          <a:p>
            <a:r>
              <a:rPr lang="en-US" sz="2000" b="1" i="0">
                <a:solidFill>
                  <a:srgbClr val="000000"/>
                </a:solidFill>
                <a:effectLst/>
                <a:latin typeface="Arial" panose="020B0604020202020204" pitchFamily="34" charset="0"/>
                <a:cs typeface="Arial" panose="020B0604020202020204" pitchFamily="34" charset="0"/>
              </a:rPr>
              <a:t>Distinctiveness</a:t>
            </a:r>
            <a:br>
              <a:rPr lang="en-US" sz="1400" b="1" i="1">
                <a:solidFill>
                  <a:srgbClr val="000000"/>
                </a:solidFill>
                <a:effectLst/>
                <a:latin typeface="Calibri" panose="020F0502020204030204" pitchFamily="34" charset="0"/>
                <a:cs typeface="Calibri" panose="020F0502020204030204" pitchFamily="34" charset="0"/>
              </a:rPr>
            </a:br>
            <a:r>
              <a:rPr lang="en-US" sz="1400" b="0" i="1">
                <a:effectLst/>
                <a:latin typeface="+mn-lt"/>
              </a:rPr>
              <a:t>Why is this solution unique?</a:t>
            </a:r>
            <a:r>
              <a:rPr lang="en-US" sz="1400" b="1">
                <a:effectLst/>
                <a:latin typeface="+mn-lt"/>
              </a:rPr>
              <a:t>​ </a:t>
            </a:r>
            <a:r>
              <a:rPr lang="en-US" sz="1400" b="0" i="1">
                <a:solidFill>
                  <a:srgbClr val="242424"/>
                </a:solidFill>
                <a:effectLst/>
                <a:latin typeface="+mn-lt"/>
              </a:rPr>
              <a:t>Please include how the uniqueness of the solution aligns with Northeastern’s vision of diversity, equity, and inclusion.  </a:t>
            </a:r>
            <a:br>
              <a:rPr lang="en-US" sz="1400" i="1"/>
            </a:br>
            <a:endParaRPr lang="en-US" sz="1400" i="1">
              <a:latin typeface="+mn-lt"/>
              <a:cs typeface="Calibri" panose="020F0502020204030204" pitchFamily="34" charset="0"/>
            </a:endParaRPr>
          </a:p>
        </p:txBody>
      </p:sp>
      <p:sp>
        <p:nvSpPr>
          <p:cNvPr id="3" name="Content Placeholder 2">
            <a:extLst>
              <a:ext uri="{FF2B5EF4-FFF2-40B4-BE49-F238E27FC236}">
                <a16:creationId xmlns:a16="http://schemas.microsoft.com/office/drawing/2014/main" id="{D79265A5-7E89-48A3-AD40-F2C778821D8F}"/>
              </a:ext>
            </a:extLst>
          </p:cNvPr>
          <p:cNvSpPr>
            <a:spLocks noGrp="1"/>
          </p:cNvSpPr>
          <p:nvPr>
            <p:ph idx="1"/>
          </p:nvPr>
        </p:nvSpPr>
        <p:spPr>
          <a:xfrm>
            <a:off x="838200" y="1825624"/>
            <a:ext cx="10515600" cy="4373093"/>
          </a:xfrm>
        </p:spPr>
        <p:txBody>
          <a:bodyPr>
            <a:normAutofit/>
          </a:bodyPr>
          <a:lstStyle/>
          <a:p>
            <a:pPr marL="0" indent="0">
              <a:buNone/>
            </a:pPr>
            <a:endParaRPr lang="en-US" sz="1200"/>
          </a:p>
        </p:txBody>
      </p:sp>
      <p:cxnSp>
        <p:nvCxnSpPr>
          <p:cNvPr id="5" name="Straight Connector 4">
            <a:extLst>
              <a:ext uri="{FF2B5EF4-FFF2-40B4-BE49-F238E27FC236}">
                <a16:creationId xmlns:a16="http://schemas.microsoft.com/office/drawing/2014/main" id="{04682E8F-1D75-4F05-ACDC-C72EE89BB20F}"/>
              </a:ext>
            </a:extLst>
          </p:cNvPr>
          <p:cNvCxnSpPr/>
          <p:nvPr/>
        </p:nvCxnSpPr>
        <p:spPr>
          <a:xfrm>
            <a:off x="761999" y="1041118"/>
            <a:ext cx="0" cy="566223"/>
          </a:xfrm>
          <a:prstGeom prst="line">
            <a:avLst/>
          </a:prstGeom>
          <a:ln w="88900">
            <a:solidFill>
              <a:srgbClr val="FFC44B"/>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69886627-6B5C-41EF-802E-8B886C0E29AC}"/>
              </a:ext>
            </a:extLst>
          </p:cNvPr>
          <p:cNvCxnSpPr/>
          <p:nvPr/>
        </p:nvCxnSpPr>
        <p:spPr>
          <a:xfrm>
            <a:off x="0" y="659272"/>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descr="Text&#10;&#10;Description automatically generated">
            <a:extLst>
              <a:ext uri="{FF2B5EF4-FFF2-40B4-BE49-F238E27FC236}">
                <a16:creationId xmlns:a16="http://schemas.microsoft.com/office/drawing/2014/main" id="{7CB8091D-31C0-4C67-891A-41ED1A6CB3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636" y="153036"/>
            <a:ext cx="1820562" cy="389337"/>
          </a:xfrm>
          <a:prstGeom prst="rect">
            <a:avLst/>
          </a:prstGeom>
        </p:spPr>
      </p:pic>
      <p:cxnSp>
        <p:nvCxnSpPr>
          <p:cNvPr id="8" name="Straight Connector 7">
            <a:extLst>
              <a:ext uri="{FF2B5EF4-FFF2-40B4-BE49-F238E27FC236}">
                <a16:creationId xmlns:a16="http://schemas.microsoft.com/office/drawing/2014/main" id="{7648E5C0-0128-DBC7-EB83-EB8509393FBF}"/>
              </a:ext>
            </a:extLst>
          </p:cNvPr>
          <p:cNvCxnSpPr>
            <a:cxnSpLocks/>
          </p:cNvCxnSpPr>
          <p:nvPr/>
        </p:nvCxnSpPr>
        <p:spPr>
          <a:xfrm>
            <a:off x="987151" y="6319421"/>
            <a:ext cx="10217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0752C2E-3C93-AC11-B169-899833CDFD9B}"/>
              </a:ext>
            </a:extLst>
          </p:cNvPr>
          <p:cNvSpPr txBox="1"/>
          <p:nvPr/>
        </p:nvSpPr>
        <p:spPr>
          <a:xfrm>
            <a:off x="1" y="6458932"/>
            <a:ext cx="12192000" cy="215429"/>
          </a:xfrm>
          <a:prstGeom prst="rect">
            <a:avLst/>
          </a:prstGeom>
          <a:noFill/>
        </p:spPr>
        <p:txBody>
          <a:bodyPr wrap="square" lIns="91440" tIns="45720" rIns="91440" bIns="45720" rtlCol="0" anchor="t">
            <a:spAutoFit/>
          </a:bodyPr>
          <a:lstStyle/>
          <a:p>
            <a:pPr algn="ctr"/>
            <a:r>
              <a:rPr lang="en-US" sz="800" b="0" i="0">
                <a:solidFill>
                  <a:srgbClr val="242424"/>
                </a:solidFill>
                <a:effectLst/>
                <a:latin typeface="Segoe UI"/>
                <a:cs typeface="Segoe UI"/>
              </a:rPr>
              <a:t>Impact Engines are designed to echo </a:t>
            </a:r>
            <a:r>
              <a:rPr lang="en-US" sz="800" b="0" i="0" err="1">
                <a:solidFill>
                  <a:srgbClr val="242424"/>
                </a:solidFill>
                <a:effectLst/>
                <a:latin typeface="Segoe UI"/>
                <a:cs typeface="Segoe UI"/>
              </a:rPr>
              <a:t>Northeastern's</a:t>
            </a:r>
            <a:r>
              <a:rPr lang="en-US" sz="800" b="0" i="0">
                <a:solidFill>
                  <a:srgbClr val="242424"/>
                </a:solidFill>
                <a:effectLst/>
                <a:latin typeface="Segoe UI"/>
                <a:cs typeface="Segoe UI"/>
              </a:rPr>
              <a:t> commitment to diversity, equity, and inclusion and should be reflected in your Impact Engine proposal. To learn more about DEI at Northeastern, visit </a:t>
            </a:r>
            <a:r>
              <a:rPr lang="en-US" sz="800" b="0" i="0">
                <a:solidFill>
                  <a:srgbClr val="242424"/>
                </a:solidFill>
                <a:effectLst/>
                <a:latin typeface="Segoe UI"/>
                <a:cs typeface="Segoe UI"/>
                <a:hlinkClick r:id="rId3"/>
              </a:rPr>
              <a:t>northeastern.edu/diversity</a:t>
            </a:r>
            <a:endParaRPr lang="en-US" sz="800">
              <a:latin typeface="Segoe UI"/>
              <a:cs typeface="Segoe UI"/>
            </a:endParaRPr>
          </a:p>
        </p:txBody>
      </p:sp>
    </p:spTree>
    <p:extLst>
      <p:ext uri="{BB962C8B-B14F-4D97-AF65-F5344CB8AC3E}">
        <p14:creationId xmlns:p14="http://schemas.microsoft.com/office/powerpoint/2010/main" val="3307949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0997-E5D7-4ACE-8B40-7881D98DA2FA}"/>
              </a:ext>
            </a:extLst>
          </p:cNvPr>
          <p:cNvSpPr>
            <a:spLocks noGrp="1"/>
          </p:cNvSpPr>
          <p:nvPr>
            <p:ph type="title"/>
          </p:nvPr>
        </p:nvSpPr>
        <p:spPr>
          <a:xfrm>
            <a:off x="838200" y="1004047"/>
            <a:ext cx="10515600" cy="686641"/>
          </a:xfrm>
        </p:spPr>
        <p:txBody>
          <a:bodyPr>
            <a:noAutofit/>
          </a:bodyPr>
          <a:lstStyle/>
          <a:p>
            <a:r>
              <a:rPr lang="en-US" sz="2000" b="1" i="0">
                <a:solidFill>
                  <a:srgbClr val="000000"/>
                </a:solidFill>
                <a:effectLst/>
                <a:latin typeface="Arial" panose="020B0604020202020204" pitchFamily="34" charset="0"/>
                <a:cs typeface="Arial" panose="020B0604020202020204" pitchFamily="34" charset="0"/>
              </a:rPr>
              <a:t>Partnerships</a:t>
            </a:r>
            <a:br>
              <a:rPr lang="en-US" sz="1400" b="1" i="1">
                <a:solidFill>
                  <a:srgbClr val="000000"/>
                </a:solidFill>
                <a:effectLst/>
                <a:latin typeface="Calibri" panose="020F0502020204030204" pitchFamily="34" charset="0"/>
                <a:cs typeface="Calibri" panose="020F0502020204030204" pitchFamily="34" charset="0"/>
              </a:rPr>
            </a:br>
            <a:r>
              <a:rPr lang="en-US" sz="1400" b="0" i="1">
                <a:effectLst/>
                <a:latin typeface="+mn-lt"/>
              </a:rPr>
              <a:t>What internal/external partners will you collaborate with to address the problem/opportunity?</a:t>
            </a:r>
            <a:r>
              <a:rPr lang="en-US" sz="1400" b="0">
                <a:effectLst/>
                <a:latin typeface="+mn-lt"/>
              </a:rPr>
              <a:t>​ </a:t>
            </a:r>
            <a:r>
              <a:rPr lang="en-US" sz="1400" b="0" i="1">
                <a:effectLst/>
                <a:latin typeface="+mn-lt"/>
              </a:rPr>
              <a:t>Please include how these partnerships align with Northeastern’s vision of diversity, equity, and inclusion.  </a:t>
            </a:r>
            <a:br>
              <a:rPr lang="en-US" sz="1400" i="1"/>
            </a:br>
            <a:endParaRPr lang="en-US" sz="1400" i="1">
              <a:latin typeface="+mn-lt"/>
              <a:cs typeface="Calibri" panose="020F0502020204030204" pitchFamily="34" charset="0"/>
            </a:endParaRPr>
          </a:p>
        </p:txBody>
      </p:sp>
      <p:sp>
        <p:nvSpPr>
          <p:cNvPr id="3" name="Content Placeholder 2">
            <a:extLst>
              <a:ext uri="{FF2B5EF4-FFF2-40B4-BE49-F238E27FC236}">
                <a16:creationId xmlns:a16="http://schemas.microsoft.com/office/drawing/2014/main" id="{D79265A5-7E89-48A3-AD40-F2C778821D8F}"/>
              </a:ext>
            </a:extLst>
          </p:cNvPr>
          <p:cNvSpPr>
            <a:spLocks noGrp="1"/>
          </p:cNvSpPr>
          <p:nvPr>
            <p:ph idx="1"/>
          </p:nvPr>
        </p:nvSpPr>
        <p:spPr>
          <a:xfrm>
            <a:off x="838200" y="1825624"/>
            <a:ext cx="10515600" cy="4373103"/>
          </a:xfrm>
        </p:spPr>
        <p:txBody>
          <a:bodyPr>
            <a:normAutofit/>
          </a:bodyPr>
          <a:lstStyle/>
          <a:p>
            <a:pPr marL="0" indent="0">
              <a:buNone/>
            </a:pPr>
            <a:endParaRPr lang="en-US" sz="1200"/>
          </a:p>
        </p:txBody>
      </p:sp>
      <p:cxnSp>
        <p:nvCxnSpPr>
          <p:cNvPr id="5" name="Straight Connector 4">
            <a:extLst>
              <a:ext uri="{FF2B5EF4-FFF2-40B4-BE49-F238E27FC236}">
                <a16:creationId xmlns:a16="http://schemas.microsoft.com/office/drawing/2014/main" id="{3C816D93-7956-4D62-BB69-FD99076BEE02}"/>
              </a:ext>
            </a:extLst>
          </p:cNvPr>
          <p:cNvCxnSpPr/>
          <p:nvPr/>
        </p:nvCxnSpPr>
        <p:spPr>
          <a:xfrm>
            <a:off x="761999" y="1041118"/>
            <a:ext cx="0" cy="566223"/>
          </a:xfrm>
          <a:prstGeom prst="line">
            <a:avLst/>
          </a:prstGeom>
          <a:ln w="88900">
            <a:solidFill>
              <a:srgbClr val="FFC44B"/>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BF2402E-D6B4-4D67-A579-8E8A815B0E4A}"/>
              </a:ext>
            </a:extLst>
          </p:cNvPr>
          <p:cNvCxnSpPr/>
          <p:nvPr/>
        </p:nvCxnSpPr>
        <p:spPr>
          <a:xfrm>
            <a:off x="0" y="659272"/>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descr="Text&#10;&#10;Description automatically generated">
            <a:extLst>
              <a:ext uri="{FF2B5EF4-FFF2-40B4-BE49-F238E27FC236}">
                <a16:creationId xmlns:a16="http://schemas.microsoft.com/office/drawing/2014/main" id="{22BB745E-069B-400B-9A6C-6D82AA862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636" y="153036"/>
            <a:ext cx="1820562" cy="389337"/>
          </a:xfrm>
          <a:prstGeom prst="rect">
            <a:avLst/>
          </a:prstGeom>
        </p:spPr>
      </p:pic>
      <p:cxnSp>
        <p:nvCxnSpPr>
          <p:cNvPr id="8" name="Straight Connector 7">
            <a:extLst>
              <a:ext uri="{FF2B5EF4-FFF2-40B4-BE49-F238E27FC236}">
                <a16:creationId xmlns:a16="http://schemas.microsoft.com/office/drawing/2014/main" id="{56A0220F-D45B-E9A0-E496-8604EE32503D}"/>
              </a:ext>
            </a:extLst>
          </p:cNvPr>
          <p:cNvCxnSpPr>
            <a:cxnSpLocks/>
          </p:cNvCxnSpPr>
          <p:nvPr/>
        </p:nvCxnSpPr>
        <p:spPr>
          <a:xfrm>
            <a:off x="987151" y="6319421"/>
            <a:ext cx="10217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1025AE8-5049-E76D-E44E-35F9AACD9B98}"/>
              </a:ext>
            </a:extLst>
          </p:cNvPr>
          <p:cNvSpPr txBox="1"/>
          <p:nvPr/>
        </p:nvSpPr>
        <p:spPr>
          <a:xfrm>
            <a:off x="1" y="6458932"/>
            <a:ext cx="12192000" cy="215429"/>
          </a:xfrm>
          <a:prstGeom prst="rect">
            <a:avLst/>
          </a:prstGeom>
          <a:noFill/>
        </p:spPr>
        <p:txBody>
          <a:bodyPr wrap="square" lIns="91440" tIns="45720" rIns="91440" bIns="45720" rtlCol="0" anchor="t">
            <a:spAutoFit/>
          </a:bodyPr>
          <a:lstStyle/>
          <a:p>
            <a:pPr algn="ctr"/>
            <a:r>
              <a:rPr lang="en-US" sz="800" b="0" i="0">
                <a:solidFill>
                  <a:srgbClr val="242424"/>
                </a:solidFill>
                <a:effectLst/>
                <a:latin typeface="Segoe UI"/>
                <a:cs typeface="Segoe UI"/>
              </a:rPr>
              <a:t>Impact Engines are designed to echo </a:t>
            </a:r>
            <a:r>
              <a:rPr lang="en-US" sz="800" b="0" i="0" err="1">
                <a:solidFill>
                  <a:srgbClr val="242424"/>
                </a:solidFill>
                <a:effectLst/>
                <a:latin typeface="Segoe UI"/>
                <a:cs typeface="Segoe UI"/>
              </a:rPr>
              <a:t>Northeastern's</a:t>
            </a:r>
            <a:r>
              <a:rPr lang="en-US" sz="800" b="0" i="0">
                <a:solidFill>
                  <a:srgbClr val="242424"/>
                </a:solidFill>
                <a:effectLst/>
                <a:latin typeface="Segoe UI"/>
                <a:cs typeface="Segoe UI"/>
              </a:rPr>
              <a:t> commitment to diversity, equity, and inclusion and should be reflected in your Impact Engine proposal. To learn more about DEI at Northeastern, visit </a:t>
            </a:r>
            <a:r>
              <a:rPr lang="en-US" sz="800" b="0" i="0">
                <a:solidFill>
                  <a:srgbClr val="242424"/>
                </a:solidFill>
                <a:effectLst/>
                <a:latin typeface="Segoe UI"/>
                <a:cs typeface="Segoe UI"/>
                <a:hlinkClick r:id="rId3"/>
              </a:rPr>
              <a:t>northeastern.edu/diversity</a:t>
            </a:r>
            <a:endParaRPr lang="en-US" sz="800">
              <a:latin typeface="Segoe UI"/>
              <a:cs typeface="Segoe UI"/>
            </a:endParaRPr>
          </a:p>
        </p:txBody>
      </p:sp>
    </p:spTree>
    <p:extLst>
      <p:ext uri="{BB962C8B-B14F-4D97-AF65-F5344CB8AC3E}">
        <p14:creationId xmlns:p14="http://schemas.microsoft.com/office/powerpoint/2010/main" val="2507816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0997-E5D7-4ACE-8B40-7881D98DA2FA}"/>
              </a:ext>
            </a:extLst>
          </p:cNvPr>
          <p:cNvSpPr>
            <a:spLocks noGrp="1"/>
          </p:cNvSpPr>
          <p:nvPr>
            <p:ph type="title"/>
          </p:nvPr>
        </p:nvSpPr>
        <p:spPr>
          <a:xfrm>
            <a:off x="838200" y="1004047"/>
            <a:ext cx="10515600" cy="686641"/>
          </a:xfrm>
        </p:spPr>
        <p:txBody>
          <a:bodyPr>
            <a:normAutofit/>
          </a:bodyPr>
          <a:lstStyle/>
          <a:p>
            <a:r>
              <a:rPr lang="en-US" sz="2000" b="1" i="0">
                <a:solidFill>
                  <a:srgbClr val="000000"/>
                </a:solidFill>
                <a:effectLst/>
                <a:latin typeface="Arial" panose="020B0604020202020204" pitchFamily="34" charset="0"/>
                <a:cs typeface="Arial" panose="020B0604020202020204" pitchFamily="34" charset="0"/>
              </a:rPr>
              <a:t>Competitive Landscape</a:t>
            </a:r>
            <a:br>
              <a:rPr lang="en-US" sz="1400" b="1" i="1">
                <a:solidFill>
                  <a:srgbClr val="000000"/>
                </a:solidFill>
                <a:effectLst/>
                <a:latin typeface="Calibri" panose="020F0502020204030204" pitchFamily="34" charset="0"/>
                <a:cs typeface="Calibri" panose="020F0502020204030204" pitchFamily="34" charset="0"/>
              </a:rPr>
            </a:br>
            <a:r>
              <a:rPr lang="en-US" sz="1400" b="0" i="1">
                <a:solidFill>
                  <a:srgbClr val="000000"/>
                </a:solidFill>
                <a:effectLst/>
                <a:latin typeface="Calibri" panose="020F0502020204030204" pitchFamily="34" charset="0"/>
                <a:cs typeface="Calibri" panose="020F0502020204030204" pitchFamily="34" charset="0"/>
              </a:rPr>
              <a:t>What are the competing solutions/approaches to this problem/opportunity? </a:t>
            </a:r>
            <a:endParaRPr lang="en-US" sz="1400" i="1">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79265A5-7E89-48A3-AD40-F2C778821D8F}"/>
              </a:ext>
            </a:extLst>
          </p:cNvPr>
          <p:cNvSpPr>
            <a:spLocks noGrp="1"/>
          </p:cNvSpPr>
          <p:nvPr>
            <p:ph idx="1"/>
          </p:nvPr>
        </p:nvSpPr>
        <p:spPr/>
        <p:txBody>
          <a:bodyPr>
            <a:normAutofit/>
          </a:bodyPr>
          <a:lstStyle/>
          <a:p>
            <a:pPr marL="0" indent="0">
              <a:buNone/>
            </a:pPr>
            <a:endParaRPr lang="en-US" sz="1200"/>
          </a:p>
        </p:txBody>
      </p:sp>
      <p:cxnSp>
        <p:nvCxnSpPr>
          <p:cNvPr id="5" name="Straight Connector 4">
            <a:extLst>
              <a:ext uri="{FF2B5EF4-FFF2-40B4-BE49-F238E27FC236}">
                <a16:creationId xmlns:a16="http://schemas.microsoft.com/office/drawing/2014/main" id="{A2A58C78-F71E-4657-B495-B53CA20490B1}"/>
              </a:ext>
            </a:extLst>
          </p:cNvPr>
          <p:cNvCxnSpPr/>
          <p:nvPr/>
        </p:nvCxnSpPr>
        <p:spPr>
          <a:xfrm>
            <a:off x="761999" y="1041118"/>
            <a:ext cx="0" cy="566223"/>
          </a:xfrm>
          <a:prstGeom prst="line">
            <a:avLst/>
          </a:prstGeom>
          <a:ln w="88900">
            <a:solidFill>
              <a:srgbClr val="FFC44B"/>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C5DF491-3EEA-46A3-9C47-0B165BB17B53}"/>
              </a:ext>
            </a:extLst>
          </p:cNvPr>
          <p:cNvCxnSpPr/>
          <p:nvPr/>
        </p:nvCxnSpPr>
        <p:spPr>
          <a:xfrm>
            <a:off x="0" y="659272"/>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descr="Text&#10;&#10;Description automatically generated">
            <a:extLst>
              <a:ext uri="{FF2B5EF4-FFF2-40B4-BE49-F238E27FC236}">
                <a16:creationId xmlns:a16="http://schemas.microsoft.com/office/drawing/2014/main" id="{EDFEF070-7B8F-4A9D-B451-99DEBBA49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636" y="153036"/>
            <a:ext cx="1820562" cy="389337"/>
          </a:xfrm>
          <a:prstGeom prst="rect">
            <a:avLst/>
          </a:prstGeom>
        </p:spPr>
      </p:pic>
      <p:cxnSp>
        <p:nvCxnSpPr>
          <p:cNvPr id="8" name="Straight Connector 7">
            <a:extLst>
              <a:ext uri="{FF2B5EF4-FFF2-40B4-BE49-F238E27FC236}">
                <a16:creationId xmlns:a16="http://schemas.microsoft.com/office/drawing/2014/main" id="{FF017211-01A3-24AB-C137-524D2D7BD79E}"/>
              </a:ext>
            </a:extLst>
          </p:cNvPr>
          <p:cNvCxnSpPr>
            <a:cxnSpLocks/>
          </p:cNvCxnSpPr>
          <p:nvPr/>
        </p:nvCxnSpPr>
        <p:spPr>
          <a:xfrm>
            <a:off x="987151" y="6319421"/>
            <a:ext cx="10217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5777E03-6CAD-9C73-6C51-C03AB41D7C3D}"/>
              </a:ext>
            </a:extLst>
          </p:cNvPr>
          <p:cNvSpPr txBox="1"/>
          <p:nvPr/>
        </p:nvSpPr>
        <p:spPr>
          <a:xfrm>
            <a:off x="1" y="6458932"/>
            <a:ext cx="12192000" cy="215429"/>
          </a:xfrm>
          <a:prstGeom prst="rect">
            <a:avLst/>
          </a:prstGeom>
          <a:noFill/>
        </p:spPr>
        <p:txBody>
          <a:bodyPr wrap="square" lIns="91440" tIns="45720" rIns="91440" bIns="45720" rtlCol="0" anchor="t">
            <a:spAutoFit/>
          </a:bodyPr>
          <a:lstStyle/>
          <a:p>
            <a:pPr algn="ctr"/>
            <a:r>
              <a:rPr lang="en-US" sz="800" b="0" i="0">
                <a:solidFill>
                  <a:srgbClr val="242424"/>
                </a:solidFill>
                <a:effectLst/>
                <a:latin typeface="Segoe UI"/>
                <a:cs typeface="Segoe UI"/>
              </a:rPr>
              <a:t>Impact Engines are designed to echo </a:t>
            </a:r>
            <a:r>
              <a:rPr lang="en-US" sz="800" b="0" i="0" err="1">
                <a:solidFill>
                  <a:srgbClr val="242424"/>
                </a:solidFill>
                <a:effectLst/>
                <a:latin typeface="Segoe UI"/>
                <a:cs typeface="Segoe UI"/>
              </a:rPr>
              <a:t>Northeastern's</a:t>
            </a:r>
            <a:r>
              <a:rPr lang="en-US" sz="800" b="0" i="0">
                <a:solidFill>
                  <a:srgbClr val="242424"/>
                </a:solidFill>
                <a:effectLst/>
                <a:latin typeface="Segoe UI"/>
                <a:cs typeface="Segoe UI"/>
              </a:rPr>
              <a:t> commitment to diversity, equity, and inclusion and should be reflected in your Impact Engine proposal. To learn more about DEI at Northeastern, visit </a:t>
            </a:r>
            <a:r>
              <a:rPr lang="en-US" sz="800" b="0" i="0">
                <a:solidFill>
                  <a:srgbClr val="242424"/>
                </a:solidFill>
                <a:effectLst/>
                <a:latin typeface="Segoe UI"/>
                <a:cs typeface="Segoe UI"/>
                <a:hlinkClick r:id="rId3"/>
              </a:rPr>
              <a:t>northeastern.edu/diversity</a:t>
            </a:r>
            <a:endParaRPr lang="en-US" sz="800">
              <a:latin typeface="Segoe UI"/>
              <a:cs typeface="Segoe UI"/>
            </a:endParaRPr>
          </a:p>
        </p:txBody>
      </p:sp>
    </p:spTree>
    <p:extLst>
      <p:ext uri="{BB962C8B-B14F-4D97-AF65-F5344CB8AC3E}">
        <p14:creationId xmlns:p14="http://schemas.microsoft.com/office/powerpoint/2010/main" val="1124054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0997-E5D7-4ACE-8B40-7881D98DA2FA}"/>
              </a:ext>
            </a:extLst>
          </p:cNvPr>
          <p:cNvSpPr>
            <a:spLocks noGrp="1"/>
          </p:cNvSpPr>
          <p:nvPr>
            <p:ph type="title"/>
          </p:nvPr>
        </p:nvSpPr>
        <p:spPr>
          <a:xfrm>
            <a:off x="838200" y="1004047"/>
            <a:ext cx="10515600" cy="686641"/>
          </a:xfrm>
        </p:spPr>
        <p:txBody>
          <a:bodyPr>
            <a:noAutofit/>
          </a:bodyPr>
          <a:lstStyle/>
          <a:p>
            <a:r>
              <a:rPr lang="en-US" sz="2000" b="1" i="0">
                <a:solidFill>
                  <a:srgbClr val="000000"/>
                </a:solidFill>
                <a:effectLst/>
                <a:latin typeface="Arial" panose="020B0604020202020204" pitchFamily="34" charset="0"/>
                <a:cs typeface="Arial" panose="020B0604020202020204" pitchFamily="34" charset="0"/>
              </a:rPr>
              <a:t>Current Status &amp; Accomplishment to Date</a:t>
            </a:r>
            <a:br>
              <a:rPr lang="en-US" sz="1400" b="1" i="1">
                <a:solidFill>
                  <a:srgbClr val="000000"/>
                </a:solidFill>
                <a:effectLst/>
                <a:latin typeface="Calibri" panose="020F0502020204030204" pitchFamily="34" charset="0"/>
                <a:cs typeface="Calibri" panose="020F0502020204030204" pitchFamily="34" charset="0"/>
              </a:rPr>
            </a:br>
            <a:r>
              <a:rPr lang="en-US" sz="1400" b="0" i="1">
                <a:effectLst/>
                <a:latin typeface="Calibri" panose="020F0502020204030204" pitchFamily="34" charset="0"/>
                <a:cs typeface="Calibri" panose="020F0502020204030204" pitchFamily="34" charset="0"/>
              </a:rPr>
              <a:t>What has been accomplished to date? </a:t>
            </a:r>
            <a:r>
              <a:rPr lang="en-US" sz="1400" b="0" i="1">
                <a:effectLst/>
                <a:latin typeface="+mn-lt"/>
              </a:rPr>
              <a:t>Please include how current status and accomplishments align with Northeastern’s vision of diversity, equity, and inclusion.</a:t>
            </a:r>
            <a:endParaRPr lang="en-US" sz="1400" i="1">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79265A5-7E89-48A3-AD40-F2C778821D8F}"/>
              </a:ext>
            </a:extLst>
          </p:cNvPr>
          <p:cNvSpPr>
            <a:spLocks noGrp="1"/>
          </p:cNvSpPr>
          <p:nvPr>
            <p:ph idx="1"/>
          </p:nvPr>
        </p:nvSpPr>
        <p:spPr>
          <a:xfrm>
            <a:off x="838200" y="1825624"/>
            <a:ext cx="10515600" cy="4373103"/>
          </a:xfrm>
        </p:spPr>
        <p:txBody>
          <a:bodyPr>
            <a:normAutofit/>
          </a:bodyPr>
          <a:lstStyle/>
          <a:p>
            <a:pPr marL="0" indent="0">
              <a:buNone/>
            </a:pPr>
            <a:endParaRPr lang="en-US" sz="1200"/>
          </a:p>
        </p:txBody>
      </p:sp>
      <p:cxnSp>
        <p:nvCxnSpPr>
          <p:cNvPr id="5" name="Straight Connector 4">
            <a:extLst>
              <a:ext uri="{FF2B5EF4-FFF2-40B4-BE49-F238E27FC236}">
                <a16:creationId xmlns:a16="http://schemas.microsoft.com/office/drawing/2014/main" id="{A2A58C78-F71E-4657-B495-B53CA20490B1}"/>
              </a:ext>
            </a:extLst>
          </p:cNvPr>
          <p:cNvCxnSpPr/>
          <p:nvPr/>
        </p:nvCxnSpPr>
        <p:spPr>
          <a:xfrm>
            <a:off x="761999" y="1041118"/>
            <a:ext cx="0" cy="566223"/>
          </a:xfrm>
          <a:prstGeom prst="line">
            <a:avLst/>
          </a:prstGeom>
          <a:ln w="88900">
            <a:solidFill>
              <a:srgbClr val="FFC44B"/>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C5DF491-3EEA-46A3-9C47-0B165BB17B53}"/>
              </a:ext>
            </a:extLst>
          </p:cNvPr>
          <p:cNvCxnSpPr/>
          <p:nvPr/>
        </p:nvCxnSpPr>
        <p:spPr>
          <a:xfrm>
            <a:off x="0" y="659272"/>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descr="Text&#10;&#10;Description automatically generated">
            <a:extLst>
              <a:ext uri="{FF2B5EF4-FFF2-40B4-BE49-F238E27FC236}">
                <a16:creationId xmlns:a16="http://schemas.microsoft.com/office/drawing/2014/main" id="{EDFEF070-7B8F-4A9D-B451-99DEBBA49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636" y="153036"/>
            <a:ext cx="1820562" cy="389337"/>
          </a:xfrm>
          <a:prstGeom prst="rect">
            <a:avLst/>
          </a:prstGeom>
        </p:spPr>
      </p:pic>
      <p:cxnSp>
        <p:nvCxnSpPr>
          <p:cNvPr id="8" name="Straight Connector 7">
            <a:extLst>
              <a:ext uri="{FF2B5EF4-FFF2-40B4-BE49-F238E27FC236}">
                <a16:creationId xmlns:a16="http://schemas.microsoft.com/office/drawing/2014/main" id="{92740038-563F-3CD1-3BA0-7C834076C005}"/>
              </a:ext>
            </a:extLst>
          </p:cNvPr>
          <p:cNvCxnSpPr>
            <a:cxnSpLocks/>
          </p:cNvCxnSpPr>
          <p:nvPr/>
        </p:nvCxnSpPr>
        <p:spPr>
          <a:xfrm>
            <a:off x="987151" y="6319421"/>
            <a:ext cx="10217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2804792-9EBA-4EE2-3BF1-28E0EF72B08D}"/>
              </a:ext>
            </a:extLst>
          </p:cNvPr>
          <p:cNvSpPr txBox="1"/>
          <p:nvPr/>
        </p:nvSpPr>
        <p:spPr>
          <a:xfrm>
            <a:off x="1" y="6458932"/>
            <a:ext cx="12192000" cy="215429"/>
          </a:xfrm>
          <a:prstGeom prst="rect">
            <a:avLst/>
          </a:prstGeom>
          <a:noFill/>
        </p:spPr>
        <p:txBody>
          <a:bodyPr wrap="square" lIns="91440" tIns="45720" rIns="91440" bIns="45720" rtlCol="0" anchor="t">
            <a:spAutoFit/>
          </a:bodyPr>
          <a:lstStyle/>
          <a:p>
            <a:pPr algn="ctr"/>
            <a:r>
              <a:rPr lang="en-US" sz="800" b="0" i="0">
                <a:solidFill>
                  <a:srgbClr val="242424"/>
                </a:solidFill>
                <a:effectLst/>
                <a:latin typeface="Segoe UI"/>
                <a:cs typeface="Segoe UI"/>
              </a:rPr>
              <a:t>Impact Engines are designed to echo </a:t>
            </a:r>
            <a:r>
              <a:rPr lang="en-US" sz="800" b="0" i="0" err="1">
                <a:solidFill>
                  <a:srgbClr val="242424"/>
                </a:solidFill>
                <a:effectLst/>
                <a:latin typeface="Segoe UI"/>
                <a:cs typeface="Segoe UI"/>
              </a:rPr>
              <a:t>Northeastern's</a:t>
            </a:r>
            <a:r>
              <a:rPr lang="en-US" sz="800" b="0" i="0">
                <a:solidFill>
                  <a:srgbClr val="242424"/>
                </a:solidFill>
                <a:effectLst/>
                <a:latin typeface="Segoe UI"/>
                <a:cs typeface="Segoe UI"/>
              </a:rPr>
              <a:t> commitment to diversity, equity, and inclusion and should be reflected in your Impact Engine proposal. To learn more about DEI at Northeastern, visit </a:t>
            </a:r>
            <a:r>
              <a:rPr lang="en-US" sz="800" b="0" i="0">
                <a:solidFill>
                  <a:srgbClr val="242424"/>
                </a:solidFill>
                <a:effectLst/>
                <a:latin typeface="Segoe UI"/>
                <a:cs typeface="Segoe UI"/>
                <a:hlinkClick r:id="rId3"/>
              </a:rPr>
              <a:t>northeastern.edu/diversity</a:t>
            </a:r>
            <a:endParaRPr lang="en-US" sz="800">
              <a:latin typeface="Segoe UI"/>
              <a:cs typeface="Segoe UI"/>
            </a:endParaRPr>
          </a:p>
        </p:txBody>
      </p:sp>
    </p:spTree>
    <p:extLst>
      <p:ext uri="{BB962C8B-B14F-4D97-AF65-F5344CB8AC3E}">
        <p14:creationId xmlns:p14="http://schemas.microsoft.com/office/powerpoint/2010/main" val="1015796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6f7c9a2-8d3a-492c-8c7f-fbe8bb6cfe46">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B7CDB06D0D64D4BBA5084B016F8ED96" ma:contentTypeVersion="12" ma:contentTypeDescription="Create a new document." ma:contentTypeScope="" ma:versionID="54c343ec7712f792f4f0f3e1ded38558">
  <xsd:schema xmlns:xsd="http://www.w3.org/2001/XMLSchema" xmlns:xs="http://www.w3.org/2001/XMLSchema" xmlns:p="http://schemas.microsoft.com/office/2006/metadata/properties" xmlns:ns2="66f7c9a2-8d3a-492c-8c7f-fbe8bb6cfe46" xmlns:ns3="2ae138be-37c9-4ff4-b260-4497c4cf70d2" targetNamespace="http://schemas.microsoft.com/office/2006/metadata/properties" ma:root="true" ma:fieldsID="c61e96297585ab6d2c8fdc4ed7a6261f" ns2:_="" ns3:_="">
    <xsd:import namespace="66f7c9a2-8d3a-492c-8c7f-fbe8bb6cfe46"/>
    <xsd:import namespace="2ae138be-37c9-4ff4-b260-4497c4cf70d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CR" minOccurs="0"/>
                <xsd:element ref="ns2:MediaServiceGenerationTime" minOccurs="0"/>
                <xsd:element ref="ns2:MediaServiceEventHashCode"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c9a2-8d3a-492c-8c7f-fbe8bb6cfe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9a8f194-becd-4f93-a34b-b9b3045b787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ae138be-37c9-4ff4-b260-4497c4cf70d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AA8C7A-1E3B-45CB-9984-E2581D856142}">
  <ds:schemaRefs>
    <ds:schemaRef ds:uri="2ae138be-37c9-4ff4-b260-4497c4cf70d2"/>
    <ds:schemaRef ds:uri="66f7c9a2-8d3a-492c-8c7f-fbe8bb6cfe4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D103FAB-4C97-4E84-86EE-10FA1DE447E6}">
  <ds:schemaRefs>
    <ds:schemaRef ds:uri="2ae138be-37c9-4ff4-b260-4497c4cf70d2"/>
    <ds:schemaRef ds:uri="66f7c9a2-8d3a-492c-8c7f-fbe8bb6cfe4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6FDC6F6-26F1-4D5A-AB93-FA3074619F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Impact Engine Leadership Team List the key members of the current team.</vt:lpstr>
      <vt:lpstr>Context Describe the broader circumstances that form the need for your Impact Engine​. Please include how this context aligns with Northeastern’s vision of diversity, equity, and inclusion. </vt:lpstr>
      <vt:lpstr>Problem What is the specific problem in the world to solve or the opportunity to seize? Please include how the problem aligns with Northeastern’s vision of diversity, equity, and inclusion.   </vt:lpstr>
      <vt:lpstr>Solution What is your specific solution to address this problem or seize the opportunity?​ Please include how the solution to the problem aligns with Northeastern’s vision of diversity, equity, and inclusion.   </vt:lpstr>
      <vt:lpstr>Distinctiveness Why is this solution unique?​ Please include how the uniqueness of the solution aligns with Northeastern’s vision of diversity, equity, and inclusion.   </vt:lpstr>
      <vt:lpstr>Partnerships What internal/external partners will you collaborate with to address the problem/opportunity?​ Please include how these partnerships align with Northeastern’s vision of diversity, equity, and inclusion.   </vt:lpstr>
      <vt:lpstr>Competitive Landscape What are the competing solutions/approaches to this problem/opportunity? </vt:lpstr>
      <vt:lpstr>Current Status &amp; Accomplishment to Date What has been accomplished to date? Please include how current status and accomplishments align with Northeastern’s vision of diversity, equity, and inclusion.</vt:lpstr>
      <vt:lpstr>Why Northeastern How will this position Northeastern to be the leader in this area? Please include how this Impact Engine will be strengthened by Northeastern’s vision of diversity, equity, and inclusion.</vt:lpstr>
      <vt:lpstr>Learning What learning opportunities will this Impact Engine provide? Please include how learning opportunities align with Northeastern’s vision of diversity, equity, and inclusion.</vt:lpstr>
      <vt:lpstr>Metrics &amp; Success How will the success of your Impact Engine be measured? Please include how diversity, equity, and inclusion will be measured as well.</vt:lpstr>
      <vt:lpstr>Milestones, Resources &amp; Budget What resources are needed to achieve 1-, 3- and 5-year milestones?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Manning, David</dc:creator>
  <cp:revision>1</cp:revision>
  <dcterms:created xsi:type="dcterms:W3CDTF">2021-12-10T18:33:44Z</dcterms:created>
  <dcterms:modified xsi:type="dcterms:W3CDTF">2022-06-10T19:03:21Z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0x010100DB7CDB06D0D64D4BBA5084B016F8ED96</vt:lpwstr>
  </property>
  <property fmtid="{D5CDD505-2E9C-101B-9397-08002B2CF9AE}" pid="3" name="MediaServiceImageTags">
    <vt:lpwstr/>
  </property>
</Properties>
</file>